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Lst>
  <p:notesMasterIdLst>
    <p:notesMasterId r:id="rId25"/>
  </p:notesMasterIdLst>
  <p:sldIdLst>
    <p:sldId id="260" r:id="rId2"/>
    <p:sldId id="257" r:id="rId3"/>
    <p:sldId id="262" r:id="rId4"/>
    <p:sldId id="261" r:id="rId5"/>
    <p:sldId id="273" r:id="rId6"/>
    <p:sldId id="258" r:id="rId7"/>
    <p:sldId id="272" r:id="rId8"/>
    <p:sldId id="270" r:id="rId9"/>
    <p:sldId id="271" r:id="rId10"/>
    <p:sldId id="259" r:id="rId11"/>
    <p:sldId id="274" r:id="rId12"/>
    <p:sldId id="276" r:id="rId13"/>
    <p:sldId id="281" r:id="rId14"/>
    <p:sldId id="279" r:id="rId15"/>
    <p:sldId id="280" r:id="rId16"/>
    <p:sldId id="263" r:id="rId17"/>
    <p:sldId id="267" r:id="rId18"/>
    <p:sldId id="268" r:id="rId19"/>
    <p:sldId id="269" r:id="rId20"/>
    <p:sldId id="264" r:id="rId21"/>
    <p:sldId id="277" r:id="rId22"/>
    <p:sldId id="278" r:id="rId23"/>
    <p:sldId id="266" r:id="rId24"/>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cardo Rubio Gonzalez" initials="RRG"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5FF"/>
    <a:srgbClr val="76D6FF"/>
    <a:srgbClr val="FFFC00"/>
    <a:srgbClr val="E7E7E7"/>
    <a:srgbClr val="B7B7B7"/>
    <a:srgbClr val="70AD47"/>
    <a:srgbClr val="D5E3CF"/>
    <a:srgbClr val="767171"/>
    <a:srgbClr val="EBF1E9"/>
    <a:srgbClr val="EB4E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Estilo claro 1 - Acento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10A1B5D5-9B99-4C35-A422-299274C87663}" styleName="Estilo medio 1 - Énfasis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FD0F851-EC5A-4D38-B0AD-8093EC10F338}" styleName="Estilo claro 1 - Acento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Estilo claro 1 - Acento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Estilo claro 1 - Acento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8B1032C-EA38-4F05-BA0D-38AFFFC7BED3}" styleName="Estilo claro 3 - Acento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A488322-F2BA-4B5B-9748-0D474271808F}" styleName="Estilo medio 3 - Énfasis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616DA210-FB5B-4158-B5E0-FEB733F419BA}" styleName="Estilo claro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043" autoAdjust="0"/>
    <p:restoredTop sz="94501" autoAdjust="0"/>
  </p:normalViewPr>
  <p:slideViewPr>
    <p:cSldViewPr snapToGrid="0">
      <p:cViewPr varScale="1">
        <p:scale>
          <a:sx n="72" d="100"/>
          <a:sy n="72" d="100"/>
        </p:scale>
        <p:origin x="984" y="54"/>
      </p:cViewPr>
      <p:guideLst/>
    </p:cSldViewPr>
  </p:slideViewPr>
  <p:notesTextViewPr>
    <p:cViewPr>
      <p:scale>
        <a:sx n="66" d="100"/>
        <a:sy n="66"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11.jpeg>
</file>

<file path=ppt/media/image12.jpg>
</file>

<file path=ppt/media/image13.jpg>
</file>

<file path=ppt/media/image14.jp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40C8AF-626D-4D29-A57A-B9047DE2ED68}" type="datetimeFigureOut">
              <a:rPr lang="es-MX" smtClean="0"/>
              <a:t>23/10/2018</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5CF69D-4764-46FF-9800-346D2AF3061C}" type="slidenum">
              <a:rPr lang="es-MX" smtClean="0"/>
              <a:t>‹Nº›</a:t>
            </a:fld>
            <a:endParaRPr lang="es-MX"/>
          </a:p>
        </p:txBody>
      </p:sp>
    </p:spTree>
    <p:extLst>
      <p:ext uri="{BB962C8B-B14F-4D97-AF65-F5344CB8AC3E}">
        <p14:creationId xmlns:p14="http://schemas.microsoft.com/office/powerpoint/2010/main" val="20983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04CBDF4A-8953-43CE-9AE1-FECC6726B621}" type="datetimeFigureOut">
              <a:rPr lang="es-MX" smtClean="0"/>
              <a:t>23/10/2018</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37861837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4CBDF4A-8953-43CE-9AE1-FECC6726B621}" type="datetimeFigureOut">
              <a:rPr lang="es-MX" smtClean="0"/>
              <a:t>23/10/2018</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3212691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4CBDF4A-8953-43CE-9AE1-FECC6726B621}" type="datetimeFigureOut">
              <a:rPr lang="es-MX" smtClean="0"/>
              <a:t>23/10/2018</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29863098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ítulo y objetos">
    <p:spTree>
      <p:nvGrpSpPr>
        <p:cNvPr id="1" name=""/>
        <p:cNvGrpSpPr/>
        <p:nvPr/>
      </p:nvGrpSpPr>
      <p:grpSpPr>
        <a:xfrm>
          <a:off x="0" y="0"/>
          <a:ext cx="0" cy="0"/>
          <a:chOff x="0" y="0"/>
          <a:chExt cx="0" cy="0"/>
        </a:xfrm>
      </p:grpSpPr>
      <p:grpSp>
        <p:nvGrpSpPr>
          <p:cNvPr id="2" name="Grupo 1"/>
          <p:cNvGrpSpPr/>
          <p:nvPr userDrawn="1"/>
        </p:nvGrpSpPr>
        <p:grpSpPr>
          <a:xfrm>
            <a:off x="0" y="0"/>
            <a:ext cx="12191999" cy="6856635"/>
            <a:chOff x="0" y="0"/>
            <a:chExt cx="12191999" cy="6856635"/>
          </a:xfrm>
        </p:grpSpPr>
        <p:pic>
          <p:nvPicPr>
            <p:cNvPr id="3" name="Picture 3" descr="slide inter clara.jpg"/>
            <p:cNvPicPr>
              <a:picLocks noChangeAspect="1"/>
            </p:cNvPicPr>
            <p:nvPr userDrawn="1"/>
          </p:nvPicPr>
          <p:blipFill rotWithShape="1">
            <a:blip r:embed="rId2" cstate="print">
              <a:extLst>
                <a:ext uri="{28A0092B-C50C-407E-A947-70E740481C1C}">
                  <a14:useLocalDpi xmlns:a14="http://schemas.microsoft.com/office/drawing/2010/main" val="0"/>
                </a:ext>
              </a:extLst>
            </a:blip>
            <a:srcRect l="43070"/>
            <a:stretch/>
          </p:blipFill>
          <p:spPr>
            <a:xfrm>
              <a:off x="6986336" y="6"/>
              <a:ext cx="5205663" cy="6856629"/>
            </a:xfrm>
            <a:prstGeom prst="rect">
              <a:avLst/>
            </a:prstGeom>
          </p:spPr>
        </p:pic>
        <p:pic>
          <p:nvPicPr>
            <p:cNvPr id="4" name="Picture 3" descr="slide inter clara.jpg"/>
            <p:cNvPicPr>
              <a:picLocks noChangeAspect="1"/>
            </p:cNvPicPr>
            <p:nvPr userDrawn="1"/>
          </p:nvPicPr>
          <p:blipFill rotWithShape="1">
            <a:blip r:embed="rId2" cstate="print">
              <a:extLst>
                <a:ext uri="{28A0092B-C50C-407E-A947-70E740481C1C}">
                  <a14:useLocalDpi xmlns:a14="http://schemas.microsoft.com/office/drawing/2010/main" val="0"/>
                </a:ext>
              </a:extLst>
            </a:blip>
            <a:srcRect r="36666"/>
            <a:stretch/>
          </p:blipFill>
          <p:spPr>
            <a:xfrm>
              <a:off x="0" y="0"/>
              <a:ext cx="5791200" cy="6856629"/>
            </a:xfrm>
            <a:prstGeom prst="rect">
              <a:avLst/>
            </a:prstGeom>
          </p:spPr>
        </p:pic>
      </p:grpSp>
      <p:sp>
        <p:nvSpPr>
          <p:cNvPr id="5" name="CuadroTexto 4"/>
          <p:cNvSpPr txBox="1"/>
          <p:nvPr userDrawn="1"/>
        </p:nvSpPr>
        <p:spPr>
          <a:xfrm>
            <a:off x="11640616" y="6548851"/>
            <a:ext cx="540060" cy="307777"/>
          </a:xfrm>
          <a:prstGeom prst="rect">
            <a:avLst/>
          </a:prstGeom>
          <a:noFill/>
        </p:spPr>
        <p:txBody>
          <a:bodyPr wrap="square" rtlCol="0">
            <a:spAutoFit/>
          </a:bodyPr>
          <a:lstStyle/>
          <a:p>
            <a:pPr algn="r"/>
            <a:fld id="{CD8DF1D6-4874-4E3B-91CE-547BCE359FD0}" type="slidenum">
              <a:rPr lang="en-US" sz="1400" smtClean="0"/>
              <a:pPr algn="r"/>
              <a:t>‹Nº›</a:t>
            </a:fld>
            <a:endParaRPr lang="en-US" sz="1400" dirty="0"/>
          </a:p>
        </p:txBody>
      </p:sp>
    </p:spTree>
    <p:extLst>
      <p:ext uri="{BB962C8B-B14F-4D97-AF65-F5344CB8AC3E}">
        <p14:creationId xmlns:p14="http://schemas.microsoft.com/office/powerpoint/2010/main" val="1747137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4CBDF4A-8953-43CE-9AE1-FECC6726B621}" type="datetimeFigureOut">
              <a:rPr lang="es-MX" smtClean="0"/>
              <a:t>23/10/2018</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1341458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04CBDF4A-8953-43CE-9AE1-FECC6726B621}" type="datetimeFigureOut">
              <a:rPr lang="es-MX" smtClean="0"/>
              <a:t>23/10/2018</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3753467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04CBDF4A-8953-43CE-9AE1-FECC6726B621}" type="datetimeFigureOut">
              <a:rPr lang="es-MX" smtClean="0"/>
              <a:t>23/10/2018</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3721165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04CBDF4A-8953-43CE-9AE1-FECC6726B621}" type="datetimeFigureOut">
              <a:rPr lang="es-MX" smtClean="0"/>
              <a:t>23/10/2018</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3954489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04CBDF4A-8953-43CE-9AE1-FECC6726B621}" type="datetimeFigureOut">
              <a:rPr lang="es-MX" smtClean="0"/>
              <a:t>23/10/2018</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3563751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CBDF4A-8953-43CE-9AE1-FECC6726B621}" type="datetimeFigureOut">
              <a:rPr lang="es-MX" smtClean="0"/>
              <a:t>23/10/2018</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26518749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04CBDF4A-8953-43CE-9AE1-FECC6726B621}" type="datetimeFigureOut">
              <a:rPr lang="es-MX" smtClean="0"/>
              <a:t>23/10/2018</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1438975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04CBDF4A-8953-43CE-9AE1-FECC6726B621}" type="datetimeFigureOut">
              <a:rPr lang="es-MX" smtClean="0"/>
              <a:t>23/10/2018</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78A65578-1AE4-4508-8784-37F25C0772F9}" type="slidenum">
              <a:rPr lang="es-MX" smtClean="0"/>
              <a:t>‹Nº›</a:t>
            </a:fld>
            <a:endParaRPr lang="es-MX"/>
          </a:p>
        </p:txBody>
      </p:sp>
    </p:spTree>
    <p:extLst>
      <p:ext uri="{BB962C8B-B14F-4D97-AF65-F5344CB8AC3E}">
        <p14:creationId xmlns:p14="http://schemas.microsoft.com/office/powerpoint/2010/main" val="1751887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CBDF4A-8953-43CE-9AE1-FECC6726B621}" type="datetimeFigureOut">
              <a:rPr lang="es-MX" smtClean="0"/>
              <a:t>23/10/2018</a:t>
            </a:fld>
            <a:endParaRPr lang="es-MX"/>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A65578-1AE4-4508-8784-37F25C0772F9}" type="slidenum">
              <a:rPr lang="es-MX" smtClean="0"/>
              <a:t>‹Nº›</a:t>
            </a:fld>
            <a:endParaRPr lang="es-MX"/>
          </a:p>
        </p:txBody>
      </p:sp>
    </p:spTree>
    <p:extLst>
      <p:ext uri="{BB962C8B-B14F-4D97-AF65-F5344CB8AC3E}">
        <p14:creationId xmlns:p14="http://schemas.microsoft.com/office/powerpoint/2010/main" val="3286554503"/>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523999" y="1702466"/>
            <a:ext cx="9144000" cy="2387600"/>
          </a:xfrm>
        </p:spPr>
        <p:txBody>
          <a:bodyPr>
            <a:normAutofit fontScale="90000"/>
          </a:bodyPr>
          <a:lstStyle/>
          <a:p>
            <a:r>
              <a:rPr lang="es-MX" sz="4000" dirty="0">
                <a:latin typeface="Helvetica" panose="020B0604020202020204" pitchFamily="34" charset="0"/>
                <a:cs typeface="Helvetica" panose="020B0604020202020204" pitchFamily="34" charset="0"/>
              </a:rPr>
              <a:t>Instituto Politécnico Nacional </a:t>
            </a:r>
            <a:br>
              <a:rPr lang="es-MX" sz="4000" dirty="0">
                <a:latin typeface="Helvetica" panose="020B0604020202020204" pitchFamily="34" charset="0"/>
                <a:cs typeface="Helvetica" panose="020B0604020202020204" pitchFamily="34" charset="0"/>
              </a:rPr>
            </a:br>
            <a:br>
              <a:rPr lang="es-MX" sz="4000" dirty="0">
                <a:latin typeface="Helvetica" panose="020B0604020202020204" pitchFamily="34" charset="0"/>
                <a:cs typeface="Helvetica" panose="020B0604020202020204" pitchFamily="34" charset="0"/>
              </a:rPr>
            </a:br>
            <a:r>
              <a:rPr lang="es-MX" sz="4000" dirty="0">
                <a:latin typeface="Helvetica" panose="020B0604020202020204" pitchFamily="34" charset="0"/>
                <a:cs typeface="Helvetica" panose="020B0604020202020204" pitchFamily="34" charset="0"/>
              </a:rPr>
              <a:t>“El Fumigón”</a:t>
            </a:r>
            <a:br>
              <a:rPr lang="es-MX" sz="4000" dirty="0">
                <a:latin typeface="Helvetica" panose="020B0604020202020204" pitchFamily="34" charset="0"/>
                <a:cs typeface="Helvetica" panose="020B0604020202020204" pitchFamily="34" charset="0"/>
              </a:rPr>
            </a:br>
            <a:br>
              <a:rPr lang="es-MX" sz="4000" dirty="0">
                <a:solidFill>
                  <a:schemeClr val="tx1">
                    <a:lumMod val="85000"/>
                    <a:lumOff val="15000"/>
                  </a:schemeClr>
                </a:solidFill>
                <a:latin typeface="Helvetica" panose="020B0604020202020204" pitchFamily="34" charset="0"/>
                <a:cs typeface="Helvetica" panose="020B0604020202020204" pitchFamily="34" charset="0"/>
              </a:rPr>
            </a:br>
            <a:r>
              <a:rPr lang="es-MX" sz="3200" dirty="0">
                <a:latin typeface="Helvetica" panose="020B0604020202020204" pitchFamily="34" charset="0"/>
                <a:cs typeface="Helvetica" panose="020B0604020202020204" pitchFamily="34" charset="0"/>
              </a:rPr>
              <a:t>Administración de Proyectos</a:t>
            </a:r>
            <a:br>
              <a:rPr lang="es-MX" sz="4000" dirty="0">
                <a:latin typeface="Helvetica" panose="020B0604020202020204" pitchFamily="34" charset="0"/>
                <a:cs typeface="Helvetica" panose="020B0604020202020204" pitchFamily="34" charset="0"/>
              </a:rPr>
            </a:br>
            <a:br>
              <a:rPr lang="es-MX" sz="4000" dirty="0">
                <a:latin typeface="Helvetica" panose="020B0604020202020204" pitchFamily="34" charset="0"/>
                <a:cs typeface="Helvetica" panose="020B0604020202020204" pitchFamily="34" charset="0"/>
              </a:rPr>
            </a:br>
            <a:r>
              <a:rPr lang="es-MX" sz="2800" dirty="0">
                <a:latin typeface="Helvetica" panose="020B0604020202020204" pitchFamily="34" charset="0"/>
                <a:cs typeface="Helvetica" panose="020B0604020202020204" pitchFamily="34" charset="0"/>
              </a:rPr>
              <a:t>Ajitzi Ricardo Quintana Ruíz </a:t>
            </a:r>
            <a:br>
              <a:rPr lang="es-MX" sz="2800" dirty="0">
                <a:latin typeface="Helvetica" panose="020B0604020202020204" pitchFamily="34" charset="0"/>
                <a:cs typeface="Helvetica" panose="020B0604020202020204" pitchFamily="34" charset="0"/>
              </a:rPr>
            </a:br>
            <a:r>
              <a:rPr lang="es-MX" sz="2800" dirty="0">
                <a:latin typeface="Helvetica" panose="020B0604020202020204" pitchFamily="34" charset="0"/>
                <a:cs typeface="Helvetica" panose="020B0604020202020204" pitchFamily="34" charset="0"/>
              </a:rPr>
              <a:t>Marcos Oswaldo Vázquez Moreno</a:t>
            </a:r>
            <a:endParaRPr lang="es-MX" sz="4000" dirty="0">
              <a:latin typeface="Helvetica" panose="020B0604020202020204" pitchFamily="34" charset="0"/>
              <a:cs typeface="Helvetica" panose="020B0604020202020204" pitchFamily="34" charset="0"/>
            </a:endParaRPr>
          </a:p>
        </p:txBody>
      </p:sp>
      <p:pic>
        <p:nvPicPr>
          <p:cNvPr id="5" name="Imagen 4"/>
          <p:cNvPicPr>
            <a:picLocks noChangeAspect="1"/>
          </p:cNvPicPr>
          <p:nvPr/>
        </p:nvPicPr>
        <p:blipFill>
          <a:blip r:embed="rId2"/>
          <a:stretch>
            <a:fillRect/>
          </a:stretch>
        </p:blipFill>
        <p:spPr>
          <a:xfrm>
            <a:off x="294968" y="259772"/>
            <a:ext cx="1406013" cy="1941676"/>
          </a:xfrm>
          <a:prstGeom prst="rect">
            <a:avLst/>
          </a:prstGeom>
        </p:spPr>
      </p:pic>
      <p:pic>
        <p:nvPicPr>
          <p:cNvPr id="2052" name="Picture 4" descr="Resultado de imagen para escom ipn  logo"/>
          <p:cNvPicPr>
            <a:picLocks noChangeAspect="1" noChangeArrowheads="1"/>
          </p:cNvPicPr>
          <p:nvPr/>
        </p:nvPicPr>
        <p:blipFill rotWithShape="1">
          <a:blip r:embed="rId3">
            <a:extLst>
              <a:ext uri="{28A0092B-C50C-407E-A947-70E740481C1C}">
                <a14:useLocalDpi xmlns:a14="http://schemas.microsoft.com/office/drawing/2010/main" val="0"/>
              </a:ext>
            </a:extLst>
          </a:blip>
          <a:srcRect l="49958" r="33784"/>
          <a:stretch/>
        </p:blipFill>
        <p:spPr bwMode="auto">
          <a:xfrm>
            <a:off x="9733932" y="259772"/>
            <a:ext cx="2163098" cy="1663096"/>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DD515E50-8D5E-4779-AD81-BA63AB541F88}"/>
              </a:ext>
            </a:extLst>
          </p:cNvPr>
          <p:cNvPicPr>
            <a:picLocks noChangeAspect="1"/>
          </p:cNvPicPr>
          <p:nvPr/>
        </p:nvPicPr>
        <p:blipFill>
          <a:blip r:embed="rId4"/>
          <a:stretch>
            <a:fillRect/>
          </a:stretch>
        </p:blipFill>
        <p:spPr>
          <a:xfrm>
            <a:off x="875699" y="4245763"/>
            <a:ext cx="4107118" cy="2086154"/>
          </a:xfrm>
          <a:prstGeom prst="rect">
            <a:avLst/>
          </a:prstGeom>
        </p:spPr>
      </p:pic>
      <p:pic>
        <p:nvPicPr>
          <p:cNvPr id="9" name="Imagen 8">
            <a:extLst>
              <a:ext uri="{FF2B5EF4-FFF2-40B4-BE49-F238E27FC236}">
                <a16:creationId xmlns:a16="http://schemas.microsoft.com/office/drawing/2014/main" id="{28223ECA-5486-4681-9924-68F26781E6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79233" y="4120159"/>
            <a:ext cx="2466286" cy="2211758"/>
          </a:xfrm>
          <a:prstGeom prst="rect">
            <a:avLst/>
          </a:prstGeom>
        </p:spPr>
      </p:pic>
    </p:spTree>
    <p:extLst>
      <p:ext uri="{BB962C8B-B14F-4D97-AF65-F5344CB8AC3E}">
        <p14:creationId xmlns:p14="http://schemas.microsoft.com/office/powerpoint/2010/main" val="40330816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txBox="1">
            <a:spLocks/>
          </p:cNvSpPr>
          <p:nvPr/>
        </p:nvSpPr>
        <p:spPr>
          <a:xfrm>
            <a:off x="432102" y="427755"/>
            <a:ext cx="2867689"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PLANOS</a:t>
            </a:r>
          </a:p>
        </p:txBody>
      </p:sp>
      <p:pic>
        <p:nvPicPr>
          <p:cNvPr id="5" name="Imagen 4"/>
          <p:cNvPicPr>
            <a:picLocks noChangeAspect="1"/>
          </p:cNvPicPr>
          <p:nvPr/>
        </p:nvPicPr>
        <p:blipFill>
          <a:blip r:embed="rId2"/>
          <a:stretch>
            <a:fillRect/>
          </a:stretch>
        </p:blipFill>
        <p:spPr>
          <a:xfrm>
            <a:off x="10249988" y="213291"/>
            <a:ext cx="1843879" cy="936573"/>
          </a:xfrm>
          <a:prstGeom prst="rect">
            <a:avLst/>
          </a:prstGeom>
        </p:spPr>
      </p:pic>
      <p:sp>
        <p:nvSpPr>
          <p:cNvPr id="8" name="CuadroTexto 7">
            <a:extLst>
              <a:ext uri="{FF2B5EF4-FFF2-40B4-BE49-F238E27FC236}">
                <a16:creationId xmlns:a16="http://schemas.microsoft.com/office/drawing/2014/main" id="{A585F9D3-6DF2-4D1C-9BDF-003789C50042}"/>
              </a:ext>
            </a:extLst>
          </p:cNvPr>
          <p:cNvSpPr txBox="1"/>
          <p:nvPr/>
        </p:nvSpPr>
        <p:spPr>
          <a:xfrm>
            <a:off x="432102" y="3995678"/>
            <a:ext cx="10620771" cy="2862322"/>
          </a:xfrm>
          <a:prstGeom prst="rect">
            <a:avLst/>
          </a:prstGeom>
          <a:noFill/>
        </p:spPr>
        <p:txBody>
          <a:bodyPr wrap="square" rtlCol="0">
            <a:spAutoFit/>
          </a:bodyPr>
          <a:lstStyle/>
          <a:p>
            <a:pPr algn="just"/>
            <a:r>
              <a:rPr lang="es-MX" dirty="0">
                <a:latin typeface="Arial" panose="020B0604020202020204" pitchFamily="34" charset="0"/>
                <a:cs typeface="Arial" panose="020B0604020202020204" pitchFamily="34" charset="0"/>
              </a:rPr>
              <a:t>En esta distribución arquitectónica colocamos al director al centro como responsable de las demás áreas, tiene que estar ubicado en un lugar accesible y de corta distancia en relación con las otras áreas. </a:t>
            </a:r>
          </a:p>
          <a:p>
            <a:pPr algn="just"/>
            <a:r>
              <a:rPr lang="es-MX" dirty="0">
                <a:latin typeface="Arial" panose="020B0604020202020204" pitchFamily="34" charset="0"/>
                <a:cs typeface="Arial" panose="020B0604020202020204" pitchFamily="34" charset="0"/>
              </a:rPr>
              <a:t>La caseta de vigilancia está ubicadas en el acceso principal para tener un registro de los usuarios que ingresan diariamente.</a:t>
            </a:r>
          </a:p>
          <a:p>
            <a:pPr algn="just"/>
            <a:r>
              <a:rPr lang="es-MX" dirty="0">
                <a:latin typeface="Arial" panose="020B0604020202020204" pitchFamily="34" charset="0"/>
                <a:cs typeface="Arial" panose="020B0604020202020204" pitchFamily="34" charset="0"/>
              </a:rPr>
              <a:t>La sala de juntas está ubicada cerca del acceso principal para que los clientes y proveedores no se involucren en el área administrativa de la compañía. </a:t>
            </a:r>
          </a:p>
          <a:p>
            <a:pPr algn="just"/>
            <a:r>
              <a:rPr lang="es-MX" dirty="0">
                <a:latin typeface="Arial" panose="020B0604020202020204" pitchFamily="34" charset="0"/>
                <a:cs typeface="Arial" panose="020B0604020202020204" pitchFamily="34" charset="0"/>
              </a:rPr>
              <a:t>Comedor al fondo siempre cerca de la cocina y del ducto de mantenimiento.</a:t>
            </a:r>
          </a:p>
          <a:p>
            <a:pPr algn="just"/>
            <a:r>
              <a:rPr lang="es-MX" dirty="0">
                <a:latin typeface="Arial" panose="020B0604020202020204" pitchFamily="34" charset="0"/>
                <a:cs typeface="Arial" panose="020B0604020202020204" pitchFamily="34" charset="0"/>
              </a:rPr>
              <a:t>La enfermería también céntrica, cerca de las zonas de mayor riesgo como son la cocina y el ducto de mantenimiento. </a:t>
            </a:r>
          </a:p>
        </p:txBody>
      </p:sp>
      <p:pic>
        <p:nvPicPr>
          <p:cNvPr id="10" name="Imagen 9">
            <a:extLst>
              <a:ext uri="{FF2B5EF4-FFF2-40B4-BE49-F238E27FC236}">
                <a16:creationId xmlns:a16="http://schemas.microsoft.com/office/drawing/2014/main" id="{76DD597B-B3F2-42A0-91D5-D411214C55A9}"/>
              </a:ext>
            </a:extLst>
          </p:cNvPr>
          <p:cNvPicPr>
            <a:picLocks noChangeAspect="1"/>
          </p:cNvPicPr>
          <p:nvPr/>
        </p:nvPicPr>
        <p:blipFill rotWithShape="1">
          <a:blip r:embed="rId3">
            <a:extLst>
              <a:ext uri="{28A0092B-C50C-407E-A947-70E740481C1C}">
                <a14:useLocalDpi xmlns:a14="http://schemas.microsoft.com/office/drawing/2010/main" val="0"/>
              </a:ext>
            </a:extLst>
          </a:blip>
          <a:srcRect t="9553" b="21788"/>
          <a:stretch/>
        </p:blipFill>
        <p:spPr>
          <a:xfrm>
            <a:off x="2416751" y="1257822"/>
            <a:ext cx="7358495" cy="2585323"/>
          </a:xfrm>
          <a:prstGeom prst="rect">
            <a:avLst/>
          </a:prstGeom>
        </p:spPr>
      </p:pic>
    </p:spTree>
    <p:extLst>
      <p:ext uri="{BB962C8B-B14F-4D97-AF65-F5344CB8AC3E}">
        <p14:creationId xmlns:p14="http://schemas.microsoft.com/office/powerpoint/2010/main" val="14667109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pic>
        <p:nvPicPr>
          <p:cNvPr id="5" name="Imagen 4">
            <a:extLst>
              <a:ext uri="{FF2B5EF4-FFF2-40B4-BE49-F238E27FC236}">
                <a16:creationId xmlns:a16="http://schemas.microsoft.com/office/drawing/2014/main" id="{A418ECDA-ACF5-46D2-A151-691E50AB7A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9706" y="1262270"/>
            <a:ext cx="7452587" cy="2951922"/>
          </a:xfrm>
          <a:prstGeom prst="rect">
            <a:avLst/>
          </a:prstGeom>
        </p:spPr>
      </p:pic>
      <p:sp>
        <p:nvSpPr>
          <p:cNvPr id="6" name="CuadroTexto 5">
            <a:extLst>
              <a:ext uri="{FF2B5EF4-FFF2-40B4-BE49-F238E27FC236}">
                <a16:creationId xmlns:a16="http://schemas.microsoft.com/office/drawing/2014/main" id="{CEA19763-AB63-4204-8D97-5603A44E25FA}"/>
              </a:ext>
            </a:extLst>
          </p:cNvPr>
          <p:cNvSpPr txBox="1"/>
          <p:nvPr/>
        </p:nvSpPr>
        <p:spPr>
          <a:xfrm>
            <a:off x="1139123" y="4479794"/>
            <a:ext cx="9913751" cy="1477328"/>
          </a:xfrm>
          <a:prstGeom prst="rect">
            <a:avLst/>
          </a:prstGeom>
          <a:noFill/>
        </p:spPr>
        <p:txBody>
          <a:bodyPr wrap="square" rtlCol="0">
            <a:spAutoFit/>
          </a:bodyPr>
          <a:lstStyle/>
          <a:p>
            <a:pPr algn="just"/>
            <a:r>
              <a:rPr lang="es-MX" dirty="0">
                <a:latin typeface="Arial" panose="020B0604020202020204" pitchFamily="34" charset="0"/>
                <a:cs typeface="Arial" panose="020B0604020202020204" pitchFamily="34" charset="0"/>
              </a:rPr>
              <a:t>Las instalaciones sanitarias son colocadas lo más cercano posible de la vía pública para que la distancia del registro y el núcleo de instalaciones tenga una distancia lo más corta posible para así garantizar la reducción de tuberías y por lo tanto el ahorro monetario.</a:t>
            </a:r>
          </a:p>
          <a:p>
            <a:pPr algn="just"/>
            <a:r>
              <a:rPr lang="es-MX" dirty="0">
                <a:latin typeface="Arial" panose="020B0604020202020204" pitchFamily="34" charset="0"/>
                <a:cs typeface="Arial" panose="020B0604020202020204" pitchFamily="34" charset="0"/>
              </a:rPr>
              <a:t>La cocina al tener instalaciones hidráulicas tiene que estar del mismo lado que los baños o cerca para que de este modo utilice el mismo drenaje.</a:t>
            </a:r>
          </a:p>
        </p:txBody>
      </p:sp>
      <p:sp>
        <p:nvSpPr>
          <p:cNvPr id="7" name="1 Título">
            <a:extLst>
              <a:ext uri="{FF2B5EF4-FFF2-40B4-BE49-F238E27FC236}">
                <a16:creationId xmlns:a16="http://schemas.microsoft.com/office/drawing/2014/main" id="{0D4AA723-3040-4B4B-A421-125A9D4D07E3}"/>
              </a:ext>
            </a:extLst>
          </p:cNvPr>
          <p:cNvSpPr txBox="1">
            <a:spLocks/>
          </p:cNvSpPr>
          <p:nvPr/>
        </p:nvSpPr>
        <p:spPr>
          <a:xfrm>
            <a:off x="432102" y="427755"/>
            <a:ext cx="2867689"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PLANOS</a:t>
            </a:r>
          </a:p>
        </p:txBody>
      </p:sp>
    </p:spTree>
    <p:extLst>
      <p:ext uri="{BB962C8B-B14F-4D97-AF65-F5344CB8AC3E}">
        <p14:creationId xmlns:p14="http://schemas.microsoft.com/office/powerpoint/2010/main" val="1456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pic>
        <p:nvPicPr>
          <p:cNvPr id="9" name="Imagen 8">
            <a:extLst>
              <a:ext uri="{FF2B5EF4-FFF2-40B4-BE49-F238E27FC236}">
                <a16:creationId xmlns:a16="http://schemas.microsoft.com/office/drawing/2014/main" id="{677F5B89-A896-4A71-9A66-866A78108E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4241" y="1149864"/>
            <a:ext cx="7459373" cy="2954612"/>
          </a:xfrm>
          <a:prstGeom prst="rect">
            <a:avLst/>
          </a:prstGeom>
        </p:spPr>
      </p:pic>
      <p:sp>
        <p:nvSpPr>
          <p:cNvPr id="10" name="Rectángulo 9">
            <a:extLst>
              <a:ext uri="{FF2B5EF4-FFF2-40B4-BE49-F238E27FC236}">
                <a16:creationId xmlns:a16="http://schemas.microsoft.com/office/drawing/2014/main" id="{6D1624F7-56B2-478C-9952-C2AA99CBED71}"/>
              </a:ext>
            </a:extLst>
          </p:cNvPr>
          <p:cNvSpPr/>
          <p:nvPr/>
        </p:nvSpPr>
        <p:spPr>
          <a:xfrm>
            <a:off x="808382" y="4104476"/>
            <a:ext cx="10919791" cy="2564100"/>
          </a:xfrm>
          <a:prstGeom prst="rect">
            <a:avLst/>
          </a:prstGeom>
        </p:spPr>
        <p:txBody>
          <a:bodyPr wrap="square">
            <a:spAutoFit/>
          </a:bodyPr>
          <a:lstStyle/>
          <a:p>
            <a:pPr>
              <a:lnSpc>
                <a:spcPct val="107000"/>
              </a:lnSpc>
              <a:spcAft>
                <a:spcPts val="800"/>
              </a:spcAft>
            </a:pPr>
            <a:r>
              <a:rPr lang="es-MX" dirty="0">
                <a:latin typeface="Arial" panose="020B0604020202020204" pitchFamily="34" charset="0"/>
                <a:ea typeface="Calibri" panose="020F0502020204030204" pitchFamily="34" charset="0"/>
                <a:cs typeface="Arial" panose="020B0604020202020204" pitchFamily="34" charset="0"/>
              </a:rPr>
              <a:t>Las instalaciones eléctricas de nuestras oficinas administrativas están basadas en el reglamento de construcciones del estado de México y por lo tanto en las normas oficiales mexicanas:</a:t>
            </a:r>
            <a:endParaRPr lang="es-MX" sz="1600" dirty="0">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s-MX" dirty="0">
                <a:latin typeface="Arial" panose="020B0604020202020204" pitchFamily="34" charset="0"/>
                <a:ea typeface="Calibri" panose="020F0502020204030204" pitchFamily="34" charset="0"/>
                <a:cs typeface="Arial" panose="020B0604020202020204" pitchFamily="34" charset="0"/>
              </a:rPr>
              <a:t>Áreas de trabajo en que no sea preciso apreciar detalles 100 luxes</a:t>
            </a:r>
            <a:endParaRPr lang="es-MX" sz="1600" dirty="0">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s-MX" dirty="0">
                <a:latin typeface="Arial" panose="020B0604020202020204" pitchFamily="34" charset="0"/>
                <a:ea typeface="Calibri" panose="020F0502020204030204" pitchFamily="34" charset="0"/>
                <a:cs typeface="Arial" panose="020B0604020202020204" pitchFamily="34" charset="0"/>
              </a:rPr>
              <a:t>Áreas de trabajo en que sea preciso apreciar detalles: toscos o burdos 200 luxes, medianos 300 luxes, muy finos 500 luxes</a:t>
            </a:r>
            <a:endParaRPr lang="es-MX" sz="1600" dirty="0">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s-MX" dirty="0">
                <a:latin typeface="Arial" panose="020B0604020202020204" pitchFamily="34" charset="0"/>
                <a:ea typeface="Calibri" panose="020F0502020204030204" pitchFamily="34" charset="0"/>
                <a:cs typeface="Arial" panose="020B0604020202020204" pitchFamily="34" charset="0"/>
              </a:rPr>
              <a:t>Área de almacenamiento 50 luxes</a:t>
            </a:r>
            <a:endParaRPr lang="es-MX" sz="1600" dirty="0">
              <a:latin typeface="Arial" panose="020B0604020202020204" pitchFamily="34" charset="0"/>
              <a:ea typeface="Calibri" panose="020F0502020204030204" pitchFamily="34" charset="0"/>
              <a:cs typeface="Arial" panose="020B0604020202020204" pitchFamily="34" charset="0"/>
            </a:endParaRPr>
          </a:p>
          <a:p>
            <a:pPr>
              <a:lnSpc>
                <a:spcPct val="107000"/>
              </a:lnSpc>
              <a:spcAft>
                <a:spcPts val="800"/>
              </a:spcAft>
            </a:pPr>
            <a:r>
              <a:rPr lang="es-MX" dirty="0">
                <a:latin typeface="Arial" panose="020B0604020202020204" pitchFamily="34" charset="0"/>
                <a:ea typeface="Calibri" panose="020F0502020204030204" pitchFamily="34" charset="0"/>
                <a:cs typeface="Arial" panose="020B0604020202020204" pitchFamily="34" charset="0"/>
              </a:rPr>
              <a:t>Circulaciones 100 luxes</a:t>
            </a:r>
            <a:r>
              <a:rPr lang="es-MX" sz="1600" dirty="0">
                <a:latin typeface="Arial" panose="020B0604020202020204" pitchFamily="34" charset="0"/>
                <a:ea typeface="Calibri" panose="020F0502020204030204" pitchFamily="34" charset="0"/>
                <a:cs typeface="Arial" panose="020B0604020202020204" pitchFamily="34" charset="0"/>
              </a:rPr>
              <a:t> 	</a:t>
            </a:r>
            <a:r>
              <a:rPr lang="es-MX" dirty="0">
                <a:latin typeface="Arial" panose="020B0604020202020204" pitchFamily="34" charset="0"/>
                <a:ea typeface="Calibri" panose="020F0502020204030204" pitchFamily="34" charset="0"/>
                <a:cs typeface="Arial" panose="020B0604020202020204" pitchFamily="34" charset="0"/>
              </a:rPr>
              <a:t>Comedores 150 luxes</a:t>
            </a:r>
            <a:endParaRPr lang="es-MX" sz="1600" dirty="0">
              <a:effectLst/>
              <a:latin typeface="Arial" panose="020B0604020202020204" pitchFamily="34" charset="0"/>
              <a:ea typeface="Calibri" panose="020F0502020204030204" pitchFamily="34" charset="0"/>
              <a:cs typeface="Arial" panose="020B0604020202020204" pitchFamily="34" charset="0"/>
            </a:endParaRPr>
          </a:p>
        </p:txBody>
      </p:sp>
      <p:sp>
        <p:nvSpPr>
          <p:cNvPr id="5" name="1 Título">
            <a:extLst>
              <a:ext uri="{FF2B5EF4-FFF2-40B4-BE49-F238E27FC236}">
                <a16:creationId xmlns:a16="http://schemas.microsoft.com/office/drawing/2014/main" id="{B8FC3EDB-0B93-4091-952E-D6346F5059B6}"/>
              </a:ext>
            </a:extLst>
          </p:cNvPr>
          <p:cNvSpPr txBox="1">
            <a:spLocks/>
          </p:cNvSpPr>
          <p:nvPr/>
        </p:nvSpPr>
        <p:spPr>
          <a:xfrm>
            <a:off x="418850" y="427755"/>
            <a:ext cx="2867689"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PLANOS</a:t>
            </a:r>
          </a:p>
        </p:txBody>
      </p:sp>
    </p:spTree>
    <p:extLst>
      <p:ext uri="{BB962C8B-B14F-4D97-AF65-F5344CB8AC3E}">
        <p14:creationId xmlns:p14="http://schemas.microsoft.com/office/powerpoint/2010/main" val="1758718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5" name="1 Título">
            <a:extLst>
              <a:ext uri="{FF2B5EF4-FFF2-40B4-BE49-F238E27FC236}">
                <a16:creationId xmlns:a16="http://schemas.microsoft.com/office/drawing/2014/main" id="{B8FC3EDB-0B93-4091-952E-D6346F5059B6}"/>
              </a:ext>
            </a:extLst>
          </p:cNvPr>
          <p:cNvSpPr txBox="1">
            <a:spLocks/>
          </p:cNvSpPr>
          <p:nvPr/>
        </p:nvSpPr>
        <p:spPr>
          <a:xfrm>
            <a:off x="418850" y="427755"/>
            <a:ext cx="2867689"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PLANOS</a:t>
            </a:r>
          </a:p>
        </p:txBody>
      </p:sp>
      <p:pic>
        <p:nvPicPr>
          <p:cNvPr id="3" name="Imagen 2">
            <a:extLst>
              <a:ext uri="{FF2B5EF4-FFF2-40B4-BE49-F238E27FC236}">
                <a16:creationId xmlns:a16="http://schemas.microsoft.com/office/drawing/2014/main" id="{4A833F6D-6CC6-47D0-AF3F-4CDCC515D9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9287" y="1245705"/>
            <a:ext cx="7359373" cy="5519530"/>
          </a:xfrm>
          <a:prstGeom prst="rect">
            <a:avLst/>
          </a:prstGeom>
        </p:spPr>
      </p:pic>
    </p:spTree>
    <p:extLst>
      <p:ext uri="{BB962C8B-B14F-4D97-AF65-F5344CB8AC3E}">
        <p14:creationId xmlns:p14="http://schemas.microsoft.com/office/powerpoint/2010/main" val="2712166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5" name="1 Título">
            <a:extLst>
              <a:ext uri="{FF2B5EF4-FFF2-40B4-BE49-F238E27FC236}">
                <a16:creationId xmlns:a16="http://schemas.microsoft.com/office/drawing/2014/main" id="{B8FC3EDB-0B93-4091-952E-D6346F5059B6}"/>
              </a:ext>
            </a:extLst>
          </p:cNvPr>
          <p:cNvSpPr txBox="1">
            <a:spLocks/>
          </p:cNvSpPr>
          <p:nvPr/>
        </p:nvSpPr>
        <p:spPr>
          <a:xfrm>
            <a:off x="418850" y="427755"/>
            <a:ext cx="2867689"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PLANOS</a:t>
            </a:r>
          </a:p>
        </p:txBody>
      </p:sp>
      <p:pic>
        <p:nvPicPr>
          <p:cNvPr id="3" name="Imagen 2">
            <a:extLst>
              <a:ext uri="{FF2B5EF4-FFF2-40B4-BE49-F238E27FC236}">
                <a16:creationId xmlns:a16="http://schemas.microsoft.com/office/drawing/2014/main" id="{07D72FEF-829D-4E6B-92FD-0A41E0CF85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7582" y="1149864"/>
            <a:ext cx="7513983" cy="5635487"/>
          </a:xfrm>
          <a:prstGeom prst="rect">
            <a:avLst/>
          </a:prstGeom>
        </p:spPr>
      </p:pic>
    </p:spTree>
    <p:extLst>
      <p:ext uri="{BB962C8B-B14F-4D97-AF65-F5344CB8AC3E}">
        <p14:creationId xmlns:p14="http://schemas.microsoft.com/office/powerpoint/2010/main" val="14647702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5" name="1 Título">
            <a:extLst>
              <a:ext uri="{FF2B5EF4-FFF2-40B4-BE49-F238E27FC236}">
                <a16:creationId xmlns:a16="http://schemas.microsoft.com/office/drawing/2014/main" id="{B8FC3EDB-0B93-4091-952E-D6346F5059B6}"/>
              </a:ext>
            </a:extLst>
          </p:cNvPr>
          <p:cNvSpPr txBox="1">
            <a:spLocks/>
          </p:cNvSpPr>
          <p:nvPr/>
        </p:nvSpPr>
        <p:spPr>
          <a:xfrm>
            <a:off x="418850" y="427755"/>
            <a:ext cx="2867689"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PLANOS</a:t>
            </a:r>
          </a:p>
        </p:txBody>
      </p:sp>
      <p:pic>
        <p:nvPicPr>
          <p:cNvPr id="3" name="Imagen 2">
            <a:extLst>
              <a:ext uri="{FF2B5EF4-FFF2-40B4-BE49-F238E27FC236}">
                <a16:creationId xmlns:a16="http://schemas.microsoft.com/office/drawing/2014/main" id="{A011ED2E-17AE-4328-976E-9EC6014910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5269" y="1149864"/>
            <a:ext cx="7381461" cy="5536096"/>
          </a:xfrm>
          <a:prstGeom prst="rect">
            <a:avLst/>
          </a:prstGeom>
        </p:spPr>
      </p:pic>
    </p:spTree>
    <p:extLst>
      <p:ext uri="{BB962C8B-B14F-4D97-AF65-F5344CB8AC3E}">
        <p14:creationId xmlns:p14="http://schemas.microsoft.com/office/powerpoint/2010/main" val="21131201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7" name="1 Título">
            <a:extLst>
              <a:ext uri="{FF2B5EF4-FFF2-40B4-BE49-F238E27FC236}">
                <a16:creationId xmlns:a16="http://schemas.microsoft.com/office/drawing/2014/main" id="{6019A5FA-C44B-43B6-BA1C-561B9966BA8D}"/>
              </a:ext>
            </a:extLst>
          </p:cNvPr>
          <p:cNvSpPr txBox="1">
            <a:spLocks/>
          </p:cNvSpPr>
          <p:nvPr/>
        </p:nvSpPr>
        <p:spPr>
          <a:xfrm>
            <a:off x="418850" y="427755"/>
            <a:ext cx="10514384"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GRÁFICA DE GANTT</a:t>
            </a:r>
          </a:p>
        </p:txBody>
      </p:sp>
      <p:pic>
        <p:nvPicPr>
          <p:cNvPr id="3" name="Imagen 2">
            <a:extLst>
              <a:ext uri="{FF2B5EF4-FFF2-40B4-BE49-F238E27FC236}">
                <a16:creationId xmlns:a16="http://schemas.microsoft.com/office/drawing/2014/main" id="{25BD77D5-DDC2-4005-9C27-5C0986D812CA}"/>
              </a:ext>
            </a:extLst>
          </p:cNvPr>
          <p:cNvPicPr>
            <a:picLocks noChangeAspect="1"/>
          </p:cNvPicPr>
          <p:nvPr/>
        </p:nvPicPr>
        <p:blipFill rotWithShape="1">
          <a:blip r:embed="rId3"/>
          <a:srcRect l="1491" t="28984" r="13016" b="44436"/>
          <a:stretch/>
        </p:blipFill>
        <p:spPr>
          <a:xfrm>
            <a:off x="199368" y="1806554"/>
            <a:ext cx="11894499" cy="3388297"/>
          </a:xfrm>
          <a:prstGeom prst="rect">
            <a:avLst/>
          </a:prstGeom>
        </p:spPr>
      </p:pic>
      <p:sp>
        <p:nvSpPr>
          <p:cNvPr id="8" name="CuadroTexto 7">
            <a:extLst>
              <a:ext uri="{FF2B5EF4-FFF2-40B4-BE49-F238E27FC236}">
                <a16:creationId xmlns:a16="http://schemas.microsoft.com/office/drawing/2014/main" id="{4E17D589-391D-4137-874E-185586A78674}"/>
              </a:ext>
            </a:extLst>
          </p:cNvPr>
          <p:cNvSpPr txBox="1"/>
          <p:nvPr/>
        </p:nvSpPr>
        <p:spPr>
          <a:xfrm>
            <a:off x="885381" y="1247377"/>
            <a:ext cx="9581322" cy="461665"/>
          </a:xfrm>
          <a:prstGeom prst="rect">
            <a:avLst/>
          </a:prstGeom>
          <a:noFill/>
        </p:spPr>
        <p:txBody>
          <a:bodyPr wrap="square" rtlCol="0">
            <a:spAutoFit/>
          </a:bodyPr>
          <a:lstStyle/>
          <a:p>
            <a:pPr marL="285750" indent="-285750" algn="just">
              <a:buFont typeface="Arial" panose="020B0604020202020204" pitchFamily="34" charset="0"/>
              <a:buChar char="•"/>
            </a:pPr>
            <a:r>
              <a:rPr lang="es-MX" sz="2400" dirty="0">
                <a:latin typeface="Arial" panose="020B0604020202020204" pitchFamily="34" charset="0"/>
                <a:cs typeface="Arial" panose="020B0604020202020204" pitchFamily="34" charset="0"/>
              </a:rPr>
              <a:t>AGOSTO</a:t>
            </a:r>
          </a:p>
        </p:txBody>
      </p:sp>
    </p:spTree>
    <p:extLst>
      <p:ext uri="{BB962C8B-B14F-4D97-AF65-F5344CB8AC3E}">
        <p14:creationId xmlns:p14="http://schemas.microsoft.com/office/powerpoint/2010/main" val="2335233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7" name="1 Título">
            <a:extLst>
              <a:ext uri="{FF2B5EF4-FFF2-40B4-BE49-F238E27FC236}">
                <a16:creationId xmlns:a16="http://schemas.microsoft.com/office/drawing/2014/main" id="{6019A5FA-C44B-43B6-BA1C-561B9966BA8D}"/>
              </a:ext>
            </a:extLst>
          </p:cNvPr>
          <p:cNvSpPr txBox="1">
            <a:spLocks/>
          </p:cNvSpPr>
          <p:nvPr/>
        </p:nvSpPr>
        <p:spPr>
          <a:xfrm>
            <a:off x="418850" y="427755"/>
            <a:ext cx="10514384"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GRÁFICA DE GANTT</a:t>
            </a:r>
          </a:p>
        </p:txBody>
      </p:sp>
      <p:sp>
        <p:nvSpPr>
          <p:cNvPr id="8" name="CuadroTexto 7">
            <a:extLst>
              <a:ext uri="{FF2B5EF4-FFF2-40B4-BE49-F238E27FC236}">
                <a16:creationId xmlns:a16="http://schemas.microsoft.com/office/drawing/2014/main" id="{4E17D589-391D-4137-874E-185586A78674}"/>
              </a:ext>
            </a:extLst>
          </p:cNvPr>
          <p:cNvSpPr txBox="1"/>
          <p:nvPr/>
        </p:nvSpPr>
        <p:spPr>
          <a:xfrm>
            <a:off x="885381" y="1247377"/>
            <a:ext cx="9581322" cy="461665"/>
          </a:xfrm>
          <a:prstGeom prst="rect">
            <a:avLst/>
          </a:prstGeom>
          <a:noFill/>
        </p:spPr>
        <p:txBody>
          <a:bodyPr wrap="square" rtlCol="0">
            <a:spAutoFit/>
          </a:bodyPr>
          <a:lstStyle/>
          <a:p>
            <a:pPr marL="285750" indent="-285750" algn="just">
              <a:buFont typeface="Arial" panose="020B0604020202020204" pitchFamily="34" charset="0"/>
              <a:buChar char="•"/>
            </a:pPr>
            <a:r>
              <a:rPr lang="es-MX" sz="2400" dirty="0">
                <a:latin typeface="Arial" panose="020B0604020202020204" pitchFamily="34" charset="0"/>
                <a:cs typeface="Arial" panose="020B0604020202020204" pitchFamily="34" charset="0"/>
              </a:rPr>
              <a:t>SEPTIEMBRE</a:t>
            </a:r>
          </a:p>
        </p:txBody>
      </p:sp>
      <p:pic>
        <p:nvPicPr>
          <p:cNvPr id="5" name="Imagen 4">
            <a:extLst>
              <a:ext uri="{FF2B5EF4-FFF2-40B4-BE49-F238E27FC236}">
                <a16:creationId xmlns:a16="http://schemas.microsoft.com/office/drawing/2014/main" id="{E6FD4F11-F380-4C1F-AB84-97D3180E6CCD}"/>
              </a:ext>
            </a:extLst>
          </p:cNvPr>
          <p:cNvPicPr>
            <a:picLocks noChangeAspect="1"/>
          </p:cNvPicPr>
          <p:nvPr/>
        </p:nvPicPr>
        <p:blipFill rotWithShape="1">
          <a:blip r:embed="rId3"/>
          <a:srcRect l="1848" t="30909" r="13261" b="51498"/>
          <a:stretch/>
        </p:blipFill>
        <p:spPr>
          <a:xfrm>
            <a:off x="225286" y="2120347"/>
            <a:ext cx="11264349" cy="3048001"/>
          </a:xfrm>
          <a:prstGeom prst="rect">
            <a:avLst/>
          </a:prstGeom>
        </p:spPr>
      </p:pic>
    </p:spTree>
    <p:extLst>
      <p:ext uri="{BB962C8B-B14F-4D97-AF65-F5344CB8AC3E}">
        <p14:creationId xmlns:p14="http://schemas.microsoft.com/office/powerpoint/2010/main" val="36298059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7" name="1 Título">
            <a:extLst>
              <a:ext uri="{FF2B5EF4-FFF2-40B4-BE49-F238E27FC236}">
                <a16:creationId xmlns:a16="http://schemas.microsoft.com/office/drawing/2014/main" id="{6019A5FA-C44B-43B6-BA1C-561B9966BA8D}"/>
              </a:ext>
            </a:extLst>
          </p:cNvPr>
          <p:cNvSpPr txBox="1">
            <a:spLocks/>
          </p:cNvSpPr>
          <p:nvPr/>
        </p:nvSpPr>
        <p:spPr>
          <a:xfrm>
            <a:off x="418850" y="427755"/>
            <a:ext cx="10514384"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GRÁFICA DE GANTT</a:t>
            </a:r>
          </a:p>
        </p:txBody>
      </p:sp>
      <p:sp>
        <p:nvSpPr>
          <p:cNvPr id="8" name="CuadroTexto 7">
            <a:extLst>
              <a:ext uri="{FF2B5EF4-FFF2-40B4-BE49-F238E27FC236}">
                <a16:creationId xmlns:a16="http://schemas.microsoft.com/office/drawing/2014/main" id="{4E17D589-391D-4137-874E-185586A78674}"/>
              </a:ext>
            </a:extLst>
          </p:cNvPr>
          <p:cNvSpPr txBox="1"/>
          <p:nvPr/>
        </p:nvSpPr>
        <p:spPr>
          <a:xfrm>
            <a:off x="885381" y="1247377"/>
            <a:ext cx="9581322" cy="461665"/>
          </a:xfrm>
          <a:prstGeom prst="rect">
            <a:avLst/>
          </a:prstGeom>
          <a:noFill/>
        </p:spPr>
        <p:txBody>
          <a:bodyPr wrap="square" rtlCol="0">
            <a:spAutoFit/>
          </a:bodyPr>
          <a:lstStyle/>
          <a:p>
            <a:pPr marL="285750" indent="-285750" algn="just">
              <a:buFont typeface="Arial" panose="020B0604020202020204" pitchFamily="34" charset="0"/>
              <a:buChar char="•"/>
            </a:pPr>
            <a:r>
              <a:rPr lang="es-MX" sz="2400" dirty="0">
                <a:latin typeface="Arial" panose="020B0604020202020204" pitchFamily="34" charset="0"/>
                <a:cs typeface="Arial" panose="020B0604020202020204" pitchFamily="34" charset="0"/>
              </a:rPr>
              <a:t>OCTUBRE</a:t>
            </a:r>
          </a:p>
        </p:txBody>
      </p:sp>
      <p:pic>
        <p:nvPicPr>
          <p:cNvPr id="2" name="Imagen 1">
            <a:extLst>
              <a:ext uri="{FF2B5EF4-FFF2-40B4-BE49-F238E27FC236}">
                <a16:creationId xmlns:a16="http://schemas.microsoft.com/office/drawing/2014/main" id="{FDC9334E-5723-4779-AEAF-06721E72EAD4}"/>
              </a:ext>
            </a:extLst>
          </p:cNvPr>
          <p:cNvPicPr>
            <a:picLocks noChangeAspect="1"/>
          </p:cNvPicPr>
          <p:nvPr/>
        </p:nvPicPr>
        <p:blipFill rotWithShape="1">
          <a:blip r:embed="rId3"/>
          <a:srcRect l="1739" t="31102" r="12934" b="33518"/>
          <a:stretch/>
        </p:blipFill>
        <p:spPr>
          <a:xfrm>
            <a:off x="212034" y="2133600"/>
            <a:ext cx="11767277" cy="3352800"/>
          </a:xfrm>
          <a:prstGeom prst="rect">
            <a:avLst/>
          </a:prstGeom>
        </p:spPr>
      </p:pic>
    </p:spTree>
    <p:extLst>
      <p:ext uri="{BB962C8B-B14F-4D97-AF65-F5344CB8AC3E}">
        <p14:creationId xmlns:p14="http://schemas.microsoft.com/office/powerpoint/2010/main" val="808973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7" name="1 Título">
            <a:extLst>
              <a:ext uri="{FF2B5EF4-FFF2-40B4-BE49-F238E27FC236}">
                <a16:creationId xmlns:a16="http://schemas.microsoft.com/office/drawing/2014/main" id="{6019A5FA-C44B-43B6-BA1C-561B9966BA8D}"/>
              </a:ext>
            </a:extLst>
          </p:cNvPr>
          <p:cNvSpPr txBox="1">
            <a:spLocks/>
          </p:cNvSpPr>
          <p:nvPr/>
        </p:nvSpPr>
        <p:spPr>
          <a:xfrm>
            <a:off x="418850" y="427755"/>
            <a:ext cx="10514384"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GRÁFICA DE GANTT</a:t>
            </a:r>
          </a:p>
        </p:txBody>
      </p:sp>
      <p:sp>
        <p:nvSpPr>
          <p:cNvPr id="8" name="CuadroTexto 7">
            <a:extLst>
              <a:ext uri="{FF2B5EF4-FFF2-40B4-BE49-F238E27FC236}">
                <a16:creationId xmlns:a16="http://schemas.microsoft.com/office/drawing/2014/main" id="{4E17D589-391D-4137-874E-185586A78674}"/>
              </a:ext>
            </a:extLst>
          </p:cNvPr>
          <p:cNvSpPr txBox="1"/>
          <p:nvPr/>
        </p:nvSpPr>
        <p:spPr>
          <a:xfrm>
            <a:off x="885381" y="1247377"/>
            <a:ext cx="9581322" cy="461665"/>
          </a:xfrm>
          <a:prstGeom prst="rect">
            <a:avLst/>
          </a:prstGeom>
          <a:noFill/>
        </p:spPr>
        <p:txBody>
          <a:bodyPr wrap="square" rtlCol="0">
            <a:spAutoFit/>
          </a:bodyPr>
          <a:lstStyle/>
          <a:p>
            <a:pPr marL="285750" indent="-285750" algn="just">
              <a:buFont typeface="Arial" panose="020B0604020202020204" pitchFamily="34" charset="0"/>
              <a:buChar char="•"/>
            </a:pPr>
            <a:r>
              <a:rPr lang="es-MX" sz="2400" dirty="0">
                <a:latin typeface="Arial" panose="020B0604020202020204" pitchFamily="34" charset="0"/>
                <a:cs typeface="Arial" panose="020B0604020202020204" pitchFamily="34" charset="0"/>
              </a:rPr>
              <a:t>NOVIEMBRE</a:t>
            </a:r>
          </a:p>
        </p:txBody>
      </p:sp>
      <p:pic>
        <p:nvPicPr>
          <p:cNvPr id="2" name="Imagen 1">
            <a:extLst>
              <a:ext uri="{FF2B5EF4-FFF2-40B4-BE49-F238E27FC236}">
                <a16:creationId xmlns:a16="http://schemas.microsoft.com/office/drawing/2014/main" id="{7BFDBFFD-068E-48C7-8B99-F47B3175B670}"/>
              </a:ext>
            </a:extLst>
          </p:cNvPr>
          <p:cNvPicPr>
            <a:picLocks noChangeAspect="1"/>
          </p:cNvPicPr>
          <p:nvPr/>
        </p:nvPicPr>
        <p:blipFill rotWithShape="1">
          <a:blip r:embed="rId3"/>
          <a:srcRect l="1847" t="29361" r="8153" b="40479"/>
          <a:stretch/>
        </p:blipFill>
        <p:spPr>
          <a:xfrm>
            <a:off x="92765" y="1913061"/>
            <a:ext cx="12001102" cy="3249455"/>
          </a:xfrm>
          <a:prstGeom prst="rect">
            <a:avLst/>
          </a:prstGeom>
        </p:spPr>
      </p:pic>
    </p:spTree>
    <p:extLst>
      <p:ext uri="{BB962C8B-B14F-4D97-AF65-F5344CB8AC3E}">
        <p14:creationId xmlns:p14="http://schemas.microsoft.com/office/powerpoint/2010/main" val="329724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567159" y="293036"/>
            <a:ext cx="3203652" cy="646331"/>
          </a:xfrm>
          <a:prstGeom prst="rect">
            <a:avLst/>
          </a:prstGeom>
          <a:noFill/>
        </p:spPr>
        <p:txBody>
          <a:bodyPr wrap="square" rtlCol="0">
            <a:spAutoFit/>
          </a:bodyPr>
          <a:lstStyle/>
          <a:p>
            <a:r>
              <a:rPr lang="es-ES_tradnl" sz="3600" b="1" dirty="0">
                <a:latin typeface="Helvetica" panose="020B0604020202020204" pitchFamily="34" charset="0"/>
                <a:ea typeface="Century Gothic" charset="0"/>
                <a:cs typeface="Helvetica" panose="020B0604020202020204" pitchFamily="34" charset="0"/>
              </a:rPr>
              <a:t>CONTENIDO</a:t>
            </a:r>
          </a:p>
        </p:txBody>
      </p:sp>
      <p:sp>
        <p:nvSpPr>
          <p:cNvPr id="4" name="CuadroTexto 3"/>
          <p:cNvSpPr txBox="1"/>
          <p:nvPr/>
        </p:nvSpPr>
        <p:spPr>
          <a:xfrm>
            <a:off x="1134320" y="1228397"/>
            <a:ext cx="9904741" cy="4401205"/>
          </a:xfrm>
          <a:prstGeom prst="rect">
            <a:avLst/>
          </a:prstGeom>
          <a:noFill/>
        </p:spPr>
        <p:txBody>
          <a:bodyPr wrap="square" rtlCol="0">
            <a:spAutoFit/>
          </a:bodyPr>
          <a:lstStyle/>
          <a:p>
            <a:pPr marL="457200" indent="-457200" algn="just">
              <a:buFont typeface="Arial" panose="020B0604020202020204" pitchFamily="34" charset="0"/>
              <a:buChar char="•"/>
            </a:pPr>
            <a:r>
              <a:rPr lang="es-ES_tradnl" sz="2800" b="1" dirty="0">
                <a:latin typeface="Helvetica" panose="020B0604020202020204" pitchFamily="34" charset="0"/>
                <a:ea typeface="Century Gothic" charset="0"/>
                <a:cs typeface="Helvetica" panose="020B0604020202020204" pitchFamily="34" charset="0"/>
              </a:rPr>
              <a:t>ESTUDIO DE MERCADO</a:t>
            </a:r>
          </a:p>
          <a:p>
            <a:pPr marL="457200" indent="-457200" algn="just">
              <a:buFont typeface="Arial" panose="020B0604020202020204" pitchFamily="34" charset="0"/>
              <a:buChar char="•"/>
            </a:pPr>
            <a:r>
              <a:rPr lang="es-ES_tradnl" sz="2800" dirty="0">
                <a:latin typeface="Helvetica" panose="020B0604020202020204" pitchFamily="34" charset="0"/>
                <a:ea typeface="Century Gothic" charset="0"/>
                <a:cs typeface="Helvetica" panose="020B0604020202020204" pitchFamily="34" charset="0"/>
              </a:rPr>
              <a:t>CONCLUSIONES GRÁFICAS</a:t>
            </a:r>
          </a:p>
          <a:p>
            <a:pPr marL="457200" indent="-457200" algn="just">
              <a:buFont typeface="Arial" panose="020B0604020202020204" pitchFamily="34" charset="0"/>
              <a:buChar char="•"/>
            </a:pPr>
            <a:r>
              <a:rPr lang="es-ES_tradnl" sz="2800" dirty="0">
                <a:latin typeface="Helvetica" panose="020B0604020202020204" pitchFamily="34" charset="0"/>
                <a:ea typeface="Century Gothic" charset="0"/>
                <a:cs typeface="Helvetica" panose="020B0604020202020204" pitchFamily="34" charset="0"/>
              </a:rPr>
              <a:t>CONCLUSIONES ESTUDIO DE MERCADO</a:t>
            </a:r>
          </a:p>
          <a:p>
            <a:pPr marL="457200" indent="-457200" algn="just">
              <a:buFont typeface="Arial" panose="020B0604020202020204" pitchFamily="34" charset="0"/>
              <a:buChar char="•"/>
            </a:pPr>
            <a:r>
              <a:rPr lang="es-ES_tradnl" sz="2800" b="1" dirty="0">
                <a:latin typeface="Helvetica" panose="020B0604020202020204" pitchFamily="34" charset="0"/>
                <a:ea typeface="Century Gothic" charset="0"/>
                <a:cs typeface="Helvetica" panose="020B0604020202020204" pitchFamily="34" charset="0"/>
              </a:rPr>
              <a:t>ESTUDIO TÉCNICO</a:t>
            </a:r>
          </a:p>
          <a:p>
            <a:pPr marL="457200" indent="-457200" algn="just">
              <a:buFont typeface="Arial" panose="020B0604020202020204" pitchFamily="34" charset="0"/>
              <a:buChar char="•"/>
            </a:pPr>
            <a:r>
              <a:rPr lang="es-ES_tradnl" sz="2800" dirty="0">
                <a:latin typeface="Helvetica" panose="020B0604020202020204" pitchFamily="34" charset="0"/>
                <a:ea typeface="Century Gothic" charset="0"/>
                <a:cs typeface="Helvetica" panose="020B0604020202020204" pitchFamily="34" charset="0"/>
              </a:rPr>
              <a:t>JUSTIFICACIÓN (MACROLOCALIZACIÓN Y 		MICROLOCALIZACIÓN)</a:t>
            </a:r>
          </a:p>
          <a:p>
            <a:pPr marL="457200" indent="-457200" algn="just">
              <a:buFont typeface="Arial" panose="020B0604020202020204" pitchFamily="34" charset="0"/>
              <a:buChar char="•"/>
            </a:pPr>
            <a:r>
              <a:rPr lang="es-ES_tradnl" sz="2800" dirty="0">
                <a:latin typeface="Helvetica" panose="020B0604020202020204" pitchFamily="34" charset="0"/>
                <a:ea typeface="Century Gothic" charset="0"/>
                <a:cs typeface="Helvetica" panose="020B0604020202020204" pitchFamily="34" charset="0"/>
              </a:rPr>
              <a:t>PLANOS</a:t>
            </a:r>
          </a:p>
          <a:p>
            <a:pPr marL="457200" indent="-457200" algn="just">
              <a:buFont typeface="Arial" panose="020B0604020202020204" pitchFamily="34" charset="0"/>
              <a:buChar char="•"/>
            </a:pPr>
            <a:r>
              <a:rPr lang="es-ES_tradnl" sz="2800" dirty="0">
                <a:latin typeface="Helvetica" panose="020B0604020202020204" pitchFamily="34" charset="0"/>
                <a:ea typeface="Century Gothic" charset="0"/>
                <a:cs typeface="Helvetica" panose="020B0604020202020204" pitchFamily="34" charset="0"/>
              </a:rPr>
              <a:t>GRÁFICA DE GANTT</a:t>
            </a:r>
          </a:p>
          <a:p>
            <a:pPr marL="457200" indent="-457200" algn="just">
              <a:buFont typeface="Arial" panose="020B0604020202020204" pitchFamily="34" charset="0"/>
              <a:buChar char="•"/>
            </a:pPr>
            <a:r>
              <a:rPr lang="es-ES_tradnl" sz="2800" dirty="0">
                <a:latin typeface="Helvetica" panose="020B0604020202020204" pitchFamily="34" charset="0"/>
                <a:ea typeface="Century Gothic" charset="0"/>
                <a:cs typeface="Helvetica" panose="020B0604020202020204" pitchFamily="34" charset="0"/>
              </a:rPr>
              <a:t>PROPUESTA AMBIENTAL</a:t>
            </a:r>
          </a:p>
          <a:p>
            <a:pPr marL="457200" indent="-457200" algn="just">
              <a:buFont typeface="Arial" panose="020B0604020202020204" pitchFamily="34" charset="0"/>
              <a:buChar char="•"/>
            </a:pPr>
            <a:r>
              <a:rPr lang="es-ES_tradnl" sz="2800" dirty="0">
                <a:latin typeface="Helvetica" panose="020B0604020202020204" pitchFamily="34" charset="0"/>
                <a:ea typeface="Century Gothic" charset="0"/>
                <a:cs typeface="Helvetica" panose="020B0604020202020204" pitchFamily="34" charset="0"/>
              </a:rPr>
              <a:t>CONCLUSIONES ESTUDIO TÉCNICO</a:t>
            </a:r>
          </a:p>
        </p:txBody>
      </p:sp>
      <p:pic>
        <p:nvPicPr>
          <p:cNvPr id="5" name="Imagen 4"/>
          <p:cNvPicPr>
            <a:picLocks noChangeAspect="1"/>
          </p:cNvPicPr>
          <p:nvPr/>
        </p:nvPicPr>
        <p:blipFill>
          <a:blip r:embed="rId2"/>
          <a:stretch>
            <a:fillRect/>
          </a:stretch>
        </p:blipFill>
        <p:spPr>
          <a:xfrm>
            <a:off x="10249988" y="213291"/>
            <a:ext cx="1843879" cy="936573"/>
          </a:xfrm>
          <a:prstGeom prst="rect">
            <a:avLst/>
          </a:prstGeom>
        </p:spPr>
      </p:pic>
      <p:sp>
        <p:nvSpPr>
          <p:cNvPr id="7" name="CuadroTexto 6">
            <a:extLst>
              <a:ext uri="{FF2B5EF4-FFF2-40B4-BE49-F238E27FC236}">
                <a16:creationId xmlns:a16="http://schemas.microsoft.com/office/drawing/2014/main" id="{3CC83C5C-BA02-4C60-9A27-A704A0C83262}"/>
              </a:ext>
            </a:extLst>
          </p:cNvPr>
          <p:cNvSpPr txBox="1"/>
          <p:nvPr/>
        </p:nvSpPr>
        <p:spPr>
          <a:xfrm>
            <a:off x="3625037" y="5655949"/>
            <a:ext cx="3203652" cy="523220"/>
          </a:xfrm>
          <a:prstGeom prst="rect">
            <a:avLst/>
          </a:prstGeom>
          <a:noFill/>
        </p:spPr>
        <p:txBody>
          <a:bodyPr wrap="square" rtlCol="0">
            <a:spAutoFit/>
          </a:bodyPr>
          <a:lstStyle/>
          <a:p>
            <a:r>
              <a:rPr lang="es-ES_tradnl" sz="2800" b="1" dirty="0">
                <a:latin typeface="Helvetica" panose="020B0604020202020204" pitchFamily="34" charset="0"/>
                <a:ea typeface="Century Gothic" charset="0"/>
                <a:cs typeface="Helvetica" panose="020B0604020202020204" pitchFamily="34" charset="0"/>
              </a:rPr>
              <a:t>EXTRA</a:t>
            </a:r>
          </a:p>
        </p:txBody>
      </p:sp>
      <p:sp>
        <p:nvSpPr>
          <p:cNvPr id="8" name="CuadroTexto 7">
            <a:extLst>
              <a:ext uri="{FF2B5EF4-FFF2-40B4-BE49-F238E27FC236}">
                <a16:creationId xmlns:a16="http://schemas.microsoft.com/office/drawing/2014/main" id="{62DBA653-368F-4C72-A6AE-EADB251BABDC}"/>
              </a:ext>
            </a:extLst>
          </p:cNvPr>
          <p:cNvSpPr txBox="1"/>
          <p:nvPr/>
        </p:nvSpPr>
        <p:spPr>
          <a:xfrm>
            <a:off x="1134320" y="6120042"/>
            <a:ext cx="9013728" cy="523220"/>
          </a:xfrm>
          <a:prstGeom prst="rect">
            <a:avLst/>
          </a:prstGeom>
          <a:noFill/>
        </p:spPr>
        <p:txBody>
          <a:bodyPr wrap="square" rtlCol="0">
            <a:spAutoFit/>
          </a:bodyPr>
          <a:lstStyle/>
          <a:p>
            <a:pPr marL="457200" indent="-457200" algn="just">
              <a:buFont typeface="Arial" panose="020B0604020202020204" pitchFamily="34" charset="0"/>
              <a:buChar char="•"/>
            </a:pPr>
            <a:r>
              <a:rPr lang="es-ES_tradnl" sz="2800" dirty="0">
                <a:latin typeface="Helvetica" panose="020B0604020202020204" pitchFamily="34" charset="0"/>
                <a:ea typeface="Century Gothic" charset="0"/>
                <a:cs typeface="Helvetica" panose="020B0604020202020204" pitchFamily="34" charset="0"/>
              </a:rPr>
              <a:t>CATÁLOGO DE SUBCUENTAS</a:t>
            </a:r>
          </a:p>
        </p:txBody>
      </p:sp>
    </p:spTree>
    <p:extLst>
      <p:ext uri="{BB962C8B-B14F-4D97-AF65-F5344CB8AC3E}">
        <p14:creationId xmlns:p14="http://schemas.microsoft.com/office/powerpoint/2010/main" val="20852157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7" name="1 Título">
            <a:extLst>
              <a:ext uri="{FF2B5EF4-FFF2-40B4-BE49-F238E27FC236}">
                <a16:creationId xmlns:a16="http://schemas.microsoft.com/office/drawing/2014/main" id="{6019A5FA-C44B-43B6-BA1C-561B9966BA8D}"/>
              </a:ext>
            </a:extLst>
          </p:cNvPr>
          <p:cNvSpPr txBox="1">
            <a:spLocks/>
          </p:cNvSpPr>
          <p:nvPr/>
        </p:nvSpPr>
        <p:spPr>
          <a:xfrm>
            <a:off x="418850" y="427755"/>
            <a:ext cx="10514384" cy="6156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800" b="1" dirty="0">
                <a:effectLst>
                  <a:outerShdw blurRad="38100" dist="38100" dir="2700000" algn="tl">
                    <a:srgbClr val="000000">
                      <a:alpha val="43137"/>
                    </a:srgbClr>
                  </a:outerShdw>
                </a:effectLst>
                <a:latin typeface="Century Gothic" charset="0"/>
                <a:ea typeface="Century Gothic" charset="0"/>
                <a:cs typeface="Century Gothic" charset="0"/>
              </a:rPr>
              <a:t>PROPUESTA AMBIENTAL</a:t>
            </a:r>
          </a:p>
        </p:txBody>
      </p:sp>
      <p:sp>
        <p:nvSpPr>
          <p:cNvPr id="5" name="CuadroTexto 4">
            <a:extLst>
              <a:ext uri="{FF2B5EF4-FFF2-40B4-BE49-F238E27FC236}">
                <a16:creationId xmlns:a16="http://schemas.microsoft.com/office/drawing/2014/main" id="{67153250-7151-4EEE-A3B8-B66F6EEB0B53}"/>
              </a:ext>
            </a:extLst>
          </p:cNvPr>
          <p:cNvSpPr txBox="1"/>
          <p:nvPr/>
        </p:nvSpPr>
        <p:spPr>
          <a:xfrm>
            <a:off x="1139124" y="1720840"/>
            <a:ext cx="9913751" cy="3046988"/>
          </a:xfrm>
          <a:prstGeom prst="rect">
            <a:avLst/>
          </a:prstGeom>
          <a:noFill/>
        </p:spPr>
        <p:txBody>
          <a:bodyPr wrap="square" rtlCol="0">
            <a:spAutoFit/>
          </a:bodyPr>
          <a:lstStyle/>
          <a:p>
            <a:pPr marL="342900" indent="-342900" algn="just">
              <a:buFont typeface="Arial" panose="020B0604020202020204" pitchFamily="34" charset="0"/>
              <a:buChar char="•"/>
            </a:pPr>
            <a:r>
              <a:rPr lang="es-ES" sz="2400" b="1" dirty="0">
                <a:latin typeface="Helvetica" panose="020B0604020202020204" pitchFamily="34" charset="0"/>
                <a:ea typeface="Century Gothic" charset="0"/>
                <a:cs typeface="Helvetica" panose="020B0604020202020204" pitchFamily="34" charset="0"/>
              </a:rPr>
              <a:t>1.- CAPTACIÓN DE AGUAS PLUVIALES PARA EL USO DE NUESTRAS OFICINAS</a:t>
            </a:r>
          </a:p>
          <a:p>
            <a:pPr algn="just"/>
            <a:endParaRPr lang="es-ES" sz="2400" dirty="0">
              <a:latin typeface="Helvetica" panose="020B0604020202020204" pitchFamily="34" charset="0"/>
              <a:ea typeface="Century Gothic" charset="0"/>
              <a:cs typeface="Helvetica" panose="020B0604020202020204" pitchFamily="34" charset="0"/>
            </a:endParaRPr>
          </a:p>
          <a:p>
            <a:pPr algn="just"/>
            <a:r>
              <a:rPr lang="es-ES" sz="2400" dirty="0">
                <a:latin typeface="Helvetica" panose="020B0604020202020204" pitchFamily="34" charset="0"/>
                <a:ea typeface="Century Gothic" charset="0"/>
                <a:cs typeface="Helvetica" panose="020B0604020202020204" pitchFamily="34" charset="0"/>
              </a:rPr>
              <a:t>Nuestra propuesta es captar el agua que cae de las lluvias para el uso del inodoro, mantenimiento de las plantas y arboles dentro de la oficina, para limpiar algunas parte de edificio, y para cualquier uso que no necesite ser el agua 100% tratada. Como lavar pisos, el aseo de muchas oficinas y sobre todo de los baños, etc.</a:t>
            </a:r>
          </a:p>
        </p:txBody>
      </p:sp>
    </p:spTree>
    <p:extLst>
      <p:ext uri="{BB962C8B-B14F-4D97-AF65-F5344CB8AC3E}">
        <p14:creationId xmlns:p14="http://schemas.microsoft.com/office/powerpoint/2010/main" val="3491796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5" name="CuadroTexto 4">
            <a:extLst>
              <a:ext uri="{FF2B5EF4-FFF2-40B4-BE49-F238E27FC236}">
                <a16:creationId xmlns:a16="http://schemas.microsoft.com/office/drawing/2014/main" id="{67153250-7151-4EEE-A3B8-B66F6EEB0B53}"/>
              </a:ext>
            </a:extLst>
          </p:cNvPr>
          <p:cNvSpPr txBox="1"/>
          <p:nvPr/>
        </p:nvSpPr>
        <p:spPr>
          <a:xfrm>
            <a:off x="1139124" y="1720840"/>
            <a:ext cx="9913751" cy="3046988"/>
          </a:xfrm>
          <a:prstGeom prst="rect">
            <a:avLst/>
          </a:prstGeom>
          <a:noFill/>
        </p:spPr>
        <p:txBody>
          <a:bodyPr wrap="square" rtlCol="0">
            <a:spAutoFit/>
          </a:bodyPr>
          <a:lstStyle/>
          <a:p>
            <a:pPr marL="342900" indent="-342900" algn="just">
              <a:buFont typeface="Arial" panose="020B0604020202020204" pitchFamily="34" charset="0"/>
              <a:buChar char="•"/>
            </a:pPr>
            <a:r>
              <a:rPr lang="es-ES" sz="2400" b="1" dirty="0">
                <a:latin typeface="Helvetica" panose="020B0604020202020204" pitchFamily="34" charset="0"/>
                <a:ea typeface="Century Gothic" charset="0"/>
                <a:cs typeface="Helvetica" panose="020B0604020202020204" pitchFamily="34" charset="0"/>
              </a:rPr>
              <a:t>2.- PANELES SOLARES PARA LA ENERGIA ELECTRICA DEL EDIFICIO</a:t>
            </a:r>
          </a:p>
          <a:p>
            <a:pPr algn="just"/>
            <a:endParaRPr lang="es-ES" sz="2400" dirty="0">
              <a:latin typeface="Helvetica" panose="020B0604020202020204" pitchFamily="34" charset="0"/>
              <a:ea typeface="Century Gothic" charset="0"/>
              <a:cs typeface="Helvetica" panose="020B0604020202020204" pitchFamily="34" charset="0"/>
            </a:endParaRPr>
          </a:p>
          <a:p>
            <a:pPr algn="just"/>
            <a:r>
              <a:rPr lang="es-ES" sz="2400" dirty="0">
                <a:latin typeface="Helvetica" panose="020B0604020202020204" pitchFamily="34" charset="0"/>
                <a:ea typeface="Century Gothic" charset="0"/>
                <a:cs typeface="Helvetica" panose="020B0604020202020204" pitchFamily="34" charset="0"/>
              </a:rPr>
              <a:t>Colocar paneles solares en el techo del edificio de nuestras oficinas para la energía eléctrica. Usaremos paneles solares que produzcan 120W cada uno en todo el ancho y largo del techo, para que de esta manera sea suficiente la cantidad de energía generada con la cantidad energía necesaria.</a:t>
            </a:r>
          </a:p>
        </p:txBody>
      </p:sp>
    </p:spTree>
    <p:extLst>
      <p:ext uri="{BB962C8B-B14F-4D97-AF65-F5344CB8AC3E}">
        <p14:creationId xmlns:p14="http://schemas.microsoft.com/office/powerpoint/2010/main" val="13873316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5" name="CuadroTexto 4">
            <a:extLst>
              <a:ext uri="{FF2B5EF4-FFF2-40B4-BE49-F238E27FC236}">
                <a16:creationId xmlns:a16="http://schemas.microsoft.com/office/drawing/2014/main" id="{67153250-7151-4EEE-A3B8-B66F6EEB0B53}"/>
              </a:ext>
            </a:extLst>
          </p:cNvPr>
          <p:cNvSpPr txBox="1"/>
          <p:nvPr/>
        </p:nvSpPr>
        <p:spPr>
          <a:xfrm>
            <a:off x="1139124" y="1720840"/>
            <a:ext cx="9913751" cy="3416320"/>
          </a:xfrm>
          <a:prstGeom prst="rect">
            <a:avLst/>
          </a:prstGeom>
          <a:noFill/>
        </p:spPr>
        <p:txBody>
          <a:bodyPr wrap="square" rtlCol="0">
            <a:spAutoFit/>
          </a:bodyPr>
          <a:lstStyle/>
          <a:p>
            <a:pPr marL="342900" indent="-342900" algn="just">
              <a:buFont typeface="Arial" panose="020B0604020202020204" pitchFamily="34" charset="0"/>
              <a:buChar char="•"/>
            </a:pPr>
            <a:r>
              <a:rPr lang="es-ES" sz="2400" b="1" dirty="0">
                <a:latin typeface="Helvetica" panose="020B0604020202020204" pitchFamily="34" charset="0"/>
                <a:ea typeface="Century Gothic" charset="0"/>
                <a:cs typeface="Helvetica" panose="020B0604020202020204" pitchFamily="34" charset="0"/>
              </a:rPr>
              <a:t>3.- DISMINUIR EL CONSUMO DE INSECTICIDAS</a:t>
            </a:r>
          </a:p>
          <a:p>
            <a:pPr algn="just"/>
            <a:endParaRPr lang="es-ES" sz="2400" dirty="0">
              <a:latin typeface="Helvetica" panose="020B0604020202020204" pitchFamily="34" charset="0"/>
              <a:ea typeface="Century Gothic" charset="0"/>
              <a:cs typeface="Helvetica" panose="020B0604020202020204" pitchFamily="34" charset="0"/>
            </a:endParaRPr>
          </a:p>
          <a:p>
            <a:pPr algn="just"/>
            <a:r>
              <a:rPr lang="es-ES" sz="2400" dirty="0">
                <a:latin typeface="Helvetica" panose="020B0604020202020204" pitchFamily="34" charset="0"/>
                <a:ea typeface="Century Gothic" charset="0"/>
                <a:cs typeface="Helvetica" panose="020B0604020202020204" pitchFamily="34" charset="0"/>
              </a:rPr>
              <a:t>Nuestro proyecto en si ayuda al cuidado del medio ambiente puesto que nuestro objetivo es que se consuma menos el insecticida en la zona agrícola, ya que como sabemos muchas veces el insecticida causa serios daños a la capa de ozono y a nuestra salud, por eso es que surgió nuestra idea de crear algo que disminuya exponencialmente el uso de los insecticidas, aunque sean naturales u orgánicos, generan mucho daño a la capa terrestre.</a:t>
            </a:r>
          </a:p>
        </p:txBody>
      </p:sp>
    </p:spTree>
    <p:extLst>
      <p:ext uri="{BB962C8B-B14F-4D97-AF65-F5344CB8AC3E}">
        <p14:creationId xmlns:p14="http://schemas.microsoft.com/office/powerpoint/2010/main" val="36454944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stretch>
            <a:fillRect/>
          </a:stretch>
        </p:blipFill>
        <p:spPr>
          <a:xfrm>
            <a:off x="10249988" y="213291"/>
            <a:ext cx="1843879" cy="936573"/>
          </a:xfrm>
          <a:prstGeom prst="rect">
            <a:avLst/>
          </a:prstGeom>
        </p:spPr>
      </p:pic>
      <p:sp>
        <p:nvSpPr>
          <p:cNvPr id="4" name="CuadroTexto 3">
            <a:extLst>
              <a:ext uri="{FF2B5EF4-FFF2-40B4-BE49-F238E27FC236}">
                <a16:creationId xmlns:a16="http://schemas.microsoft.com/office/drawing/2014/main" id="{23E07919-46A1-421D-848A-FFF2D1DCBEBC}"/>
              </a:ext>
            </a:extLst>
          </p:cNvPr>
          <p:cNvSpPr txBox="1"/>
          <p:nvPr/>
        </p:nvSpPr>
        <p:spPr>
          <a:xfrm>
            <a:off x="1529284" y="2828835"/>
            <a:ext cx="9133432" cy="1200329"/>
          </a:xfrm>
          <a:prstGeom prst="rect">
            <a:avLst/>
          </a:prstGeom>
          <a:noFill/>
        </p:spPr>
        <p:txBody>
          <a:bodyPr wrap="square" rtlCol="0">
            <a:spAutoFit/>
          </a:bodyPr>
          <a:lstStyle/>
          <a:p>
            <a:r>
              <a:rPr lang="es-ES_tradnl" sz="7200" b="1" dirty="0">
                <a:latin typeface="Helvetica" panose="020B0604020202020204" pitchFamily="34" charset="0"/>
                <a:ea typeface="Century Gothic" charset="0"/>
                <a:cs typeface="Helvetica" panose="020B0604020202020204" pitchFamily="34" charset="0"/>
              </a:rPr>
              <a:t>CONCLUSIONES</a:t>
            </a:r>
          </a:p>
        </p:txBody>
      </p:sp>
    </p:spTree>
    <p:extLst>
      <p:ext uri="{BB962C8B-B14F-4D97-AF65-F5344CB8AC3E}">
        <p14:creationId xmlns:p14="http://schemas.microsoft.com/office/powerpoint/2010/main" val="619736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567158" y="293036"/>
            <a:ext cx="6562512" cy="646331"/>
          </a:xfrm>
          <a:prstGeom prst="rect">
            <a:avLst/>
          </a:prstGeom>
          <a:noFill/>
        </p:spPr>
        <p:txBody>
          <a:bodyPr wrap="square" rtlCol="0">
            <a:spAutoFit/>
          </a:bodyPr>
          <a:lstStyle/>
          <a:p>
            <a:r>
              <a:rPr lang="es-ES_tradnl" sz="3600" b="1" dirty="0">
                <a:latin typeface="Helvetica" panose="020B0604020202020204" pitchFamily="34" charset="0"/>
                <a:ea typeface="Century Gothic" charset="0"/>
                <a:cs typeface="Helvetica" panose="020B0604020202020204" pitchFamily="34" charset="0"/>
              </a:rPr>
              <a:t>CONCLUSIONES GRÁFICAS</a:t>
            </a:r>
          </a:p>
        </p:txBody>
      </p:sp>
      <p:pic>
        <p:nvPicPr>
          <p:cNvPr id="5" name="Imagen 4"/>
          <p:cNvPicPr>
            <a:picLocks noChangeAspect="1"/>
          </p:cNvPicPr>
          <p:nvPr/>
        </p:nvPicPr>
        <p:blipFill>
          <a:blip r:embed="rId2"/>
          <a:stretch>
            <a:fillRect/>
          </a:stretch>
        </p:blipFill>
        <p:spPr>
          <a:xfrm>
            <a:off x="10249988" y="213291"/>
            <a:ext cx="1843879" cy="936573"/>
          </a:xfrm>
          <a:prstGeom prst="rect">
            <a:avLst/>
          </a:prstGeom>
        </p:spPr>
      </p:pic>
      <p:sp>
        <p:nvSpPr>
          <p:cNvPr id="4" name="CuadroTexto 3">
            <a:extLst>
              <a:ext uri="{FF2B5EF4-FFF2-40B4-BE49-F238E27FC236}">
                <a16:creationId xmlns:a16="http://schemas.microsoft.com/office/drawing/2014/main" id="{D42CB9CF-4391-4377-9DF3-2EE98554D0E8}"/>
              </a:ext>
            </a:extLst>
          </p:cNvPr>
          <p:cNvSpPr txBox="1"/>
          <p:nvPr/>
        </p:nvSpPr>
        <p:spPr>
          <a:xfrm>
            <a:off x="1305339" y="1669774"/>
            <a:ext cx="9581322" cy="4093428"/>
          </a:xfrm>
          <a:prstGeom prst="rect">
            <a:avLst/>
          </a:prstGeom>
          <a:noFill/>
        </p:spPr>
        <p:txBody>
          <a:bodyPr wrap="square" rtlCol="0">
            <a:spAutoFit/>
          </a:bodyPr>
          <a:lstStyle/>
          <a:p>
            <a:pPr algn="just"/>
            <a:r>
              <a:rPr lang="es-MX" sz="2000" dirty="0">
                <a:latin typeface="Arial" panose="020B0604020202020204" pitchFamily="34" charset="0"/>
                <a:cs typeface="Arial" panose="020B0604020202020204" pitchFamily="34" charset="0"/>
              </a:rPr>
              <a:t>Después de aplicar nuestra encuesta a un total de 57 personas, logramos concluir que el giro, específicamente al sector que nuestro proyecto “El Fumigón”  va dirigido  tiene muy poca demanda. Tanto es así que:</a:t>
            </a:r>
          </a:p>
          <a:p>
            <a:pPr algn="just"/>
            <a:endParaRPr lang="es-MX" sz="20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s-MX" sz="2000" dirty="0">
                <a:latin typeface="Arial" panose="020B0604020202020204" pitchFamily="34" charset="0"/>
                <a:cs typeface="Arial" panose="020B0604020202020204" pitchFamily="34" charset="0"/>
              </a:rPr>
              <a:t>El 8% conoce empresas con métodos dedicados a la fumigación automatizada.</a:t>
            </a:r>
          </a:p>
          <a:p>
            <a:pPr marL="285750" indent="-285750" algn="just">
              <a:buFont typeface="Arial" panose="020B0604020202020204" pitchFamily="34" charset="0"/>
              <a:buChar char="•"/>
            </a:pPr>
            <a:r>
              <a:rPr lang="es-MX" sz="2000" dirty="0">
                <a:latin typeface="Arial" panose="020B0604020202020204" pitchFamily="34" charset="0"/>
                <a:cs typeface="Arial" panose="020B0604020202020204" pitchFamily="34" charset="0"/>
              </a:rPr>
              <a:t>Monsanto competidor director.</a:t>
            </a:r>
          </a:p>
          <a:p>
            <a:pPr marL="742950" lvl="1" indent="-285750" algn="just">
              <a:buFont typeface="Wingdings" panose="05000000000000000000" pitchFamily="2" charset="2"/>
              <a:buChar char="Ø"/>
            </a:pPr>
            <a:r>
              <a:rPr lang="es-MX" sz="2000" dirty="0">
                <a:latin typeface="Arial" panose="020B0604020202020204" pitchFamily="34" charset="0"/>
                <a:cs typeface="Arial" panose="020B0604020202020204" pitchFamily="34" charset="0"/>
              </a:rPr>
              <a:t>De ellos prefieren su sitio web.</a:t>
            </a:r>
          </a:p>
          <a:p>
            <a:pPr marL="742950" lvl="1" indent="-285750" algn="just">
              <a:buFont typeface="Wingdings" panose="05000000000000000000" pitchFamily="2" charset="2"/>
              <a:buChar char="Ø"/>
            </a:pPr>
            <a:r>
              <a:rPr lang="es-MX" sz="2000" dirty="0">
                <a:latin typeface="Arial" panose="020B0604020202020204" pitchFamily="34" charset="0"/>
                <a:cs typeface="Arial" panose="020B0604020202020204" pitchFamily="34" charset="0"/>
              </a:rPr>
              <a:t>Precios dentro de los rangos de 0 a $15,000.</a:t>
            </a:r>
          </a:p>
          <a:p>
            <a:pPr marL="742950" lvl="1" indent="-285750" algn="just">
              <a:buFont typeface="Wingdings" panose="05000000000000000000" pitchFamily="2" charset="2"/>
              <a:buChar char="Ø"/>
            </a:pPr>
            <a:r>
              <a:rPr lang="es-MX" sz="2000" dirty="0">
                <a:latin typeface="Arial" panose="020B0604020202020204" pitchFamily="34" charset="0"/>
                <a:cs typeface="Arial" panose="020B0604020202020204" pitchFamily="34" charset="0"/>
              </a:rPr>
              <a:t>Variedad de métodos de pago.</a:t>
            </a:r>
          </a:p>
          <a:p>
            <a:pPr marL="285750" indent="-285750" algn="just">
              <a:buFont typeface="Arial" panose="020B0604020202020204" pitchFamily="34" charset="0"/>
              <a:buChar char="•"/>
            </a:pPr>
            <a:r>
              <a:rPr lang="es-MX" sz="2000" dirty="0">
                <a:latin typeface="Arial" panose="020B0604020202020204" pitchFamily="34" charset="0"/>
                <a:cs typeface="Arial" panose="020B0604020202020204" pitchFamily="34" charset="0"/>
              </a:rPr>
              <a:t>El 74% nos daría la confianza de ser su distribuidor del método de fumigación automatizada por medio de análisis de imágenes.</a:t>
            </a:r>
          </a:p>
          <a:p>
            <a:pPr marL="285750" indent="-285750" algn="just">
              <a:buFont typeface="Arial" panose="020B0604020202020204" pitchFamily="34" charset="0"/>
              <a:buChar char="•"/>
            </a:pPr>
            <a:r>
              <a:rPr lang="es-MX" sz="2000" dirty="0">
                <a:latin typeface="Arial" panose="020B0604020202020204" pitchFamily="34" charset="0"/>
                <a:cs typeface="Arial" panose="020B0604020202020204" pitchFamily="34" charset="0"/>
              </a:rPr>
              <a:t>El 70% sugiere y prefiere un precio de $10,000 a $20,000.</a:t>
            </a:r>
          </a:p>
          <a:p>
            <a:pPr marL="285750" indent="-285750" algn="just">
              <a:buFont typeface="Arial" panose="020B0604020202020204" pitchFamily="34" charset="0"/>
              <a:buChar char="•"/>
            </a:pPr>
            <a:endParaRPr lang="es-MX"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03750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567159" y="293036"/>
            <a:ext cx="9438232" cy="646331"/>
          </a:xfrm>
          <a:prstGeom prst="rect">
            <a:avLst/>
          </a:prstGeom>
          <a:noFill/>
        </p:spPr>
        <p:txBody>
          <a:bodyPr wrap="square" rtlCol="0">
            <a:spAutoFit/>
          </a:bodyPr>
          <a:lstStyle/>
          <a:p>
            <a:r>
              <a:rPr lang="es-ES_tradnl" sz="3600" b="1" dirty="0">
                <a:latin typeface="Helvetica" panose="020B0604020202020204" pitchFamily="34" charset="0"/>
                <a:ea typeface="Century Gothic" charset="0"/>
                <a:cs typeface="Helvetica" panose="020B0604020202020204" pitchFamily="34" charset="0"/>
              </a:rPr>
              <a:t>CONCLUSIONES ESTUDIO DE MERCADO</a:t>
            </a:r>
          </a:p>
        </p:txBody>
      </p:sp>
      <p:pic>
        <p:nvPicPr>
          <p:cNvPr id="5" name="Imagen 4"/>
          <p:cNvPicPr>
            <a:picLocks noChangeAspect="1"/>
          </p:cNvPicPr>
          <p:nvPr/>
        </p:nvPicPr>
        <p:blipFill>
          <a:blip r:embed="rId2"/>
          <a:stretch>
            <a:fillRect/>
          </a:stretch>
        </p:blipFill>
        <p:spPr>
          <a:xfrm>
            <a:off x="10249988" y="213291"/>
            <a:ext cx="1843879" cy="936573"/>
          </a:xfrm>
          <a:prstGeom prst="rect">
            <a:avLst/>
          </a:prstGeom>
        </p:spPr>
      </p:pic>
      <p:sp>
        <p:nvSpPr>
          <p:cNvPr id="7" name="CuadroTexto 6">
            <a:extLst>
              <a:ext uri="{FF2B5EF4-FFF2-40B4-BE49-F238E27FC236}">
                <a16:creationId xmlns:a16="http://schemas.microsoft.com/office/drawing/2014/main" id="{96C2DD0C-0D5F-45D2-B650-6FE4787FB3E9}"/>
              </a:ext>
            </a:extLst>
          </p:cNvPr>
          <p:cNvSpPr txBox="1"/>
          <p:nvPr/>
        </p:nvSpPr>
        <p:spPr>
          <a:xfrm>
            <a:off x="1305339" y="1669774"/>
            <a:ext cx="9581322" cy="2677656"/>
          </a:xfrm>
          <a:prstGeom prst="rect">
            <a:avLst/>
          </a:prstGeom>
          <a:noFill/>
        </p:spPr>
        <p:txBody>
          <a:bodyPr wrap="square" rtlCol="0">
            <a:spAutoFit/>
          </a:bodyPr>
          <a:lstStyle/>
          <a:p>
            <a:pPr marL="342900" indent="-342900" algn="just">
              <a:buFont typeface="Wingdings" panose="05000000000000000000" pitchFamily="2" charset="2"/>
              <a:buChar char="ü"/>
            </a:pPr>
            <a:r>
              <a:rPr lang="es-MX" sz="2400" dirty="0">
                <a:latin typeface="Arial" panose="020B0604020202020204" pitchFamily="34" charset="0"/>
                <a:cs typeface="Arial" panose="020B0604020202020204" pitchFamily="34" charset="0"/>
              </a:rPr>
              <a:t>Innovación en el método de fumigación.</a:t>
            </a:r>
          </a:p>
          <a:p>
            <a:pPr marL="342900" indent="-342900" algn="just">
              <a:buFont typeface="Wingdings" panose="05000000000000000000" pitchFamily="2" charset="2"/>
              <a:buChar char="ü"/>
            </a:pPr>
            <a:r>
              <a:rPr lang="es-MX" sz="2400" dirty="0">
                <a:latin typeface="Arial" panose="020B0604020202020204" pitchFamily="34" charset="0"/>
                <a:cs typeface="Arial" panose="020B0604020202020204" pitchFamily="34" charset="0"/>
              </a:rPr>
              <a:t>Poca competencia en el mercado.</a:t>
            </a:r>
          </a:p>
          <a:p>
            <a:pPr marL="342900" indent="-342900" algn="just">
              <a:buFont typeface="Wingdings" panose="05000000000000000000" pitchFamily="2" charset="2"/>
              <a:buChar char="ü"/>
            </a:pPr>
            <a:r>
              <a:rPr lang="es-MX" sz="2400" dirty="0">
                <a:latin typeface="Arial" panose="020B0604020202020204" pitchFamily="34" charset="0"/>
                <a:cs typeface="Arial" panose="020B0604020202020204" pitchFamily="34" charset="0"/>
              </a:rPr>
              <a:t>Posibilidad de posicionar a nuestra empresa Mexicana como las más grandes por lo menos en Latino América.</a:t>
            </a:r>
          </a:p>
          <a:p>
            <a:pPr marL="342900" indent="-342900" algn="just">
              <a:buFont typeface="Wingdings" panose="05000000000000000000" pitchFamily="2" charset="2"/>
              <a:buChar char="ü"/>
            </a:pPr>
            <a:r>
              <a:rPr lang="es-MX" sz="2400" dirty="0">
                <a:latin typeface="Arial" panose="020B0604020202020204" pitchFamily="34" charset="0"/>
                <a:cs typeface="Arial" panose="020B0604020202020204" pitchFamily="34" charset="0"/>
              </a:rPr>
              <a:t>Ventajas frente al que sería nuestro competidor directo.</a:t>
            </a:r>
          </a:p>
          <a:p>
            <a:pPr marL="342900" indent="-342900" algn="just">
              <a:buFont typeface="Wingdings" panose="05000000000000000000" pitchFamily="2" charset="2"/>
              <a:buChar char="ü"/>
            </a:pPr>
            <a:r>
              <a:rPr lang="es-MX" sz="2400" dirty="0">
                <a:latin typeface="Arial" panose="020B0604020202020204" pitchFamily="34" charset="0"/>
                <a:cs typeface="Arial" panose="020B0604020202020204" pitchFamily="34" charset="0"/>
              </a:rPr>
              <a:t>Gran campo de prueba en México.</a:t>
            </a:r>
          </a:p>
          <a:p>
            <a:pPr marL="285750" indent="-285750" algn="just">
              <a:buFont typeface="Arial" panose="020B0604020202020204" pitchFamily="34" charset="0"/>
              <a:buChar char="•"/>
            </a:pPr>
            <a:endParaRPr lang="es-MX"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04558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1529284" y="2828835"/>
            <a:ext cx="9133432" cy="1200329"/>
          </a:xfrm>
          <a:prstGeom prst="rect">
            <a:avLst/>
          </a:prstGeom>
          <a:noFill/>
        </p:spPr>
        <p:txBody>
          <a:bodyPr wrap="square" rtlCol="0">
            <a:spAutoFit/>
          </a:bodyPr>
          <a:lstStyle/>
          <a:p>
            <a:r>
              <a:rPr lang="es-ES_tradnl" sz="7200" b="1" dirty="0">
                <a:latin typeface="Helvetica" panose="020B0604020202020204" pitchFamily="34" charset="0"/>
                <a:ea typeface="Century Gothic" charset="0"/>
                <a:cs typeface="Helvetica" panose="020B0604020202020204" pitchFamily="34" charset="0"/>
              </a:rPr>
              <a:t>ESTUDIO TÉCNICO</a:t>
            </a:r>
          </a:p>
        </p:txBody>
      </p:sp>
      <p:pic>
        <p:nvPicPr>
          <p:cNvPr id="5" name="Imagen 4"/>
          <p:cNvPicPr>
            <a:picLocks noChangeAspect="1"/>
          </p:cNvPicPr>
          <p:nvPr/>
        </p:nvPicPr>
        <p:blipFill>
          <a:blip r:embed="rId2"/>
          <a:stretch>
            <a:fillRect/>
          </a:stretch>
        </p:blipFill>
        <p:spPr>
          <a:xfrm>
            <a:off x="10249988" y="213291"/>
            <a:ext cx="1843879" cy="936573"/>
          </a:xfrm>
          <a:prstGeom prst="rect">
            <a:avLst/>
          </a:prstGeom>
        </p:spPr>
      </p:pic>
    </p:spTree>
    <p:extLst>
      <p:ext uri="{BB962C8B-B14F-4D97-AF65-F5344CB8AC3E}">
        <p14:creationId xmlns:p14="http://schemas.microsoft.com/office/powerpoint/2010/main" val="1099529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590308" y="293036"/>
            <a:ext cx="5084351" cy="523220"/>
          </a:xfrm>
          <a:prstGeom prst="rect">
            <a:avLst/>
          </a:prstGeom>
          <a:noFill/>
        </p:spPr>
        <p:txBody>
          <a:bodyPr wrap="square" rtlCol="0">
            <a:spAutoFit/>
          </a:bodyPr>
          <a:lstStyle/>
          <a:p>
            <a:r>
              <a:rPr lang="es-ES_tradnl" sz="2800" b="1" dirty="0">
                <a:latin typeface="Helvetica" panose="020B0604020202020204" pitchFamily="34" charset="0"/>
                <a:ea typeface="Century Gothic" charset="0"/>
                <a:cs typeface="Helvetica" panose="020B0604020202020204" pitchFamily="34" charset="0"/>
              </a:rPr>
              <a:t>MACROLOCALIZACIÓN</a:t>
            </a:r>
          </a:p>
        </p:txBody>
      </p:sp>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5" name="CuadroTexto 4">
            <a:extLst>
              <a:ext uri="{FF2B5EF4-FFF2-40B4-BE49-F238E27FC236}">
                <a16:creationId xmlns:a16="http://schemas.microsoft.com/office/drawing/2014/main" id="{5FFF9EA1-8C90-43BB-823E-70195A68DCF3}"/>
              </a:ext>
            </a:extLst>
          </p:cNvPr>
          <p:cNvSpPr txBox="1"/>
          <p:nvPr/>
        </p:nvSpPr>
        <p:spPr>
          <a:xfrm>
            <a:off x="883998" y="1333862"/>
            <a:ext cx="9581322" cy="2247538"/>
          </a:xfrm>
          <a:prstGeom prst="rect">
            <a:avLst/>
          </a:prstGeom>
          <a:noFill/>
        </p:spPr>
        <p:txBody>
          <a:bodyPr wrap="square" rtlCol="0">
            <a:spAutoFit/>
          </a:bodyPr>
          <a:lstStyle/>
          <a:p>
            <a:pPr>
              <a:lnSpc>
                <a:spcPct val="107000"/>
              </a:lnSpc>
              <a:spcAft>
                <a:spcPts val="800"/>
              </a:spcAft>
            </a:pPr>
            <a:r>
              <a:rPr lang="es-MX" sz="2400" dirty="0">
                <a:latin typeface="Calibri" panose="020F0502020204030204" pitchFamily="34" charset="0"/>
                <a:ea typeface="Calibri" panose="020F0502020204030204" pitchFamily="34" charset="0"/>
                <a:cs typeface="Times New Roman" panose="02020603050405020304" pitchFamily="18" charset="0"/>
              </a:rPr>
              <a:t>MÉXICO, ESTADO DE MÉXICO, TEXCOCO DE MORA.</a:t>
            </a:r>
            <a:endParaRPr lang="es-MX" sz="20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sz="2400" dirty="0">
                <a:latin typeface="Calibri" panose="020F0502020204030204" pitchFamily="34" charset="0"/>
                <a:ea typeface="Calibri" panose="020F0502020204030204" pitchFamily="34" charset="0"/>
                <a:cs typeface="Times New Roman" panose="02020603050405020304" pitchFamily="18" charset="0"/>
              </a:rPr>
              <a:t>Colinda al norte con los municipios de Tepetlaoxtoc, Papalotla, San Andrés Chiautla, y Chiconcuac; al sur con Chimalhuacán, e Ixtapaluca; al oeste con Atenco; y Nezahualcóyotl; y al este con los estados de Tlaxcala y Puebla.</a:t>
            </a:r>
            <a:endParaRPr lang="es-MX" sz="20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endParaRPr lang="es-MX" sz="2400" dirty="0">
              <a:latin typeface="Arial" panose="020B0604020202020204" pitchFamily="34" charset="0"/>
              <a:cs typeface="Arial" panose="020B0604020202020204" pitchFamily="34" charset="0"/>
            </a:endParaRPr>
          </a:p>
        </p:txBody>
      </p:sp>
      <p:sp>
        <p:nvSpPr>
          <p:cNvPr id="6" name="AutoShape 2" descr="Resultado de imagen para TEXCOCO">
            <a:extLst>
              <a:ext uri="{FF2B5EF4-FFF2-40B4-BE49-F238E27FC236}">
                <a16:creationId xmlns:a16="http://schemas.microsoft.com/office/drawing/2014/main" id="{7E6E5F5F-8B95-4A3B-9D41-A134F70F6C4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pic>
        <p:nvPicPr>
          <p:cNvPr id="7" name="Imagen 6">
            <a:extLst>
              <a:ext uri="{FF2B5EF4-FFF2-40B4-BE49-F238E27FC236}">
                <a16:creationId xmlns:a16="http://schemas.microsoft.com/office/drawing/2014/main" id="{34B22BCD-306C-487A-95E1-42C9CE4627D4}"/>
              </a:ext>
            </a:extLst>
          </p:cNvPr>
          <p:cNvPicPr>
            <a:picLocks noChangeAspect="1"/>
          </p:cNvPicPr>
          <p:nvPr/>
        </p:nvPicPr>
        <p:blipFill>
          <a:blip r:embed="rId3"/>
          <a:stretch>
            <a:fillRect/>
          </a:stretch>
        </p:blipFill>
        <p:spPr>
          <a:xfrm>
            <a:off x="4093075" y="3276600"/>
            <a:ext cx="3163168" cy="3160643"/>
          </a:xfrm>
          <a:prstGeom prst="rect">
            <a:avLst/>
          </a:prstGeom>
        </p:spPr>
      </p:pic>
    </p:spTree>
    <p:extLst>
      <p:ext uri="{BB962C8B-B14F-4D97-AF65-F5344CB8AC3E}">
        <p14:creationId xmlns:p14="http://schemas.microsoft.com/office/powerpoint/2010/main" val="2649481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590308" y="293036"/>
            <a:ext cx="5084351" cy="523220"/>
          </a:xfrm>
          <a:prstGeom prst="rect">
            <a:avLst/>
          </a:prstGeom>
          <a:noFill/>
        </p:spPr>
        <p:txBody>
          <a:bodyPr wrap="square" rtlCol="0">
            <a:spAutoFit/>
          </a:bodyPr>
          <a:lstStyle/>
          <a:p>
            <a:r>
              <a:rPr lang="es-ES_tradnl" sz="2800" b="1" dirty="0">
                <a:latin typeface="Helvetica" panose="020B0604020202020204" pitchFamily="34" charset="0"/>
                <a:ea typeface="Century Gothic" charset="0"/>
                <a:cs typeface="Helvetica" panose="020B0604020202020204" pitchFamily="34" charset="0"/>
              </a:rPr>
              <a:t>MICROLOCALIZACIÓN</a:t>
            </a:r>
          </a:p>
        </p:txBody>
      </p:sp>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5" name="CuadroTexto 4">
            <a:extLst>
              <a:ext uri="{FF2B5EF4-FFF2-40B4-BE49-F238E27FC236}">
                <a16:creationId xmlns:a16="http://schemas.microsoft.com/office/drawing/2014/main" id="{5FFF9EA1-8C90-43BB-823E-70195A68DCF3}"/>
              </a:ext>
            </a:extLst>
          </p:cNvPr>
          <p:cNvSpPr txBox="1"/>
          <p:nvPr/>
        </p:nvSpPr>
        <p:spPr>
          <a:xfrm>
            <a:off x="883998" y="1333862"/>
            <a:ext cx="9581322" cy="1351717"/>
          </a:xfrm>
          <a:prstGeom prst="rect">
            <a:avLst/>
          </a:prstGeom>
          <a:noFill/>
        </p:spPr>
        <p:txBody>
          <a:bodyPr wrap="square" rtlCol="0">
            <a:spAutoFit/>
          </a:bodyPr>
          <a:lstStyle/>
          <a:p>
            <a:pPr>
              <a:lnSpc>
                <a:spcPct val="107000"/>
              </a:lnSpc>
              <a:spcAft>
                <a:spcPts val="800"/>
              </a:spcAft>
            </a:pPr>
            <a:r>
              <a:rPr lang="es-MX" sz="2400" dirty="0">
                <a:latin typeface="Calibri" panose="020F0502020204030204" pitchFamily="34" charset="0"/>
                <a:ea typeface="Calibri" panose="020F0502020204030204" pitchFamily="34" charset="0"/>
                <a:cs typeface="Times New Roman" panose="02020603050405020304" pitchFamily="18" charset="0"/>
              </a:rPr>
              <a:t>CARRETERERA LECHERIA TEXCOCO MÉXICO 142 COORDENAAS (18° 30 MIN 32.23S NORTE,98° 53 MIN 35.10S OESTE) </a:t>
            </a:r>
          </a:p>
          <a:p>
            <a:pPr>
              <a:lnSpc>
                <a:spcPct val="107000"/>
              </a:lnSpc>
              <a:spcAft>
                <a:spcPts val="800"/>
              </a:spcAft>
            </a:pPr>
            <a:r>
              <a:rPr lang="es-MX" sz="2400" dirty="0">
                <a:latin typeface="Calibri" panose="020F0502020204030204" pitchFamily="34" charset="0"/>
                <a:cs typeface="Times New Roman" panose="02020603050405020304" pitchFamily="18" charset="0"/>
              </a:rPr>
              <a:t>TERRENO DE 1840 m²</a:t>
            </a:r>
            <a:endParaRPr lang="es-MX" sz="2400" dirty="0">
              <a:latin typeface="Arial" panose="020B0604020202020204" pitchFamily="34" charset="0"/>
              <a:cs typeface="Arial" panose="020B0604020202020204" pitchFamily="34" charset="0"/>
            </a:endParaRPr>
          </a:p>
        </p:txBody>
      </p:sp>
      <p:sp>
        <p:nvSpPr>
          <p:cNvPr id="6" name="AutoShape 2" descr="Resultado de imagen para TEXCOCO">
            <a:extLst>
              <a:ext uri="{FF2B5EF4-FFF2-40B4-BE49-F238E27FC236}">
                <a16:creationId xmlns:a16="http://schemas.microsoft.com/office/drawing/2014/main" id="{7E6E5F5F-8B95-4A3B-9D41-A134F70F6C4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MX"/>
          </a:p>
        </p:txBody>
      </p:sp>
      <p:pic>
        <p:nvPicPr>
          <p:cNvPr id="8" name="Imagen 7">
            <a:extLst>
              <a:ext uri="{FF2B5EF4-FFF2-40B4-BE49-F238E27FC236}">
                <a16:creationId xmlns:a16="http://schemas.microsoft.com/office/drawing/2014/main" id="{9B00DDC0-4B05-45B4-AFA2-08719E07A32A}"/>
              </a:ext>
            </a:extLst>
          </p:cNvPr>
          <p:cNvPicPr/>
          <p:nvPr/>
        </p:nvPicPr>
        <p:blipFill rotWithShape="1">
          <a:blip r:embed="rId3"/>
          <a:srcRect l="17979" t="9491" b="5079"/>
          <a:stretch/>
        </p:blipFill>
        <p:spPr bwMode="auto">
          <a:xfrm>
            <a:off x="3362463" y="3044932"/>
            <a:ext cx="5467073" cy="305414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0254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p:cNvSpPr txBox="1"/>
          <p:nvPr/>
        </p:nvSpPr>
        <p:spPr>
          <a:xfrm>
            <a:off x="603560" y="293036"/>
            <a:ext cx="5084351" cy="523220"/>
          </a:xfrm>
          <a:prstGeom prst="rect">
            <a:avLst/>
          </a:prstGeom>
          <a:noFill/>
        </p:spPr>
        <p:txBody>
          <a:bodyPr wrap="square" rtlCol="0">
            <a:spAutoFit/>
          </a:bodyPr>
          <a:lstStyle/>
          <a:p>
            <a:r>
              <a:rPr lang="es-ES_tradnl" sz="2800" b="1" dirty="0">
                <a:latin typeface="Helvetica" panose="020B0604020202020204" pitchFamily="34" charset="0"/>
                <a:ea typeface="Century Gothic" charset="0"/>
                <a:cs typeface="Helvetica" panose="020B0604020202020204" pitchFamily="34" charset="0"/>
              </a:rPr>
              <a:t>JUSTIFICACIÓN</a:t>
            </a:r>
          </a:p>
        </p:txBody>
      </p:sp>
      <p:pic>
        <p:nvPicPr>
          <p:cNvPr id="4" name="Imagen 3"/>
          <p:cNvPicPr>
            <a:picLocks noChangeAspect="1"/>
          </p:cNvPicPr>
          <p:nvPr/>
        </p:nvPicPr>
        <p:blipFill>
          <a:blip r:embed="rId2"/>
          <a:stretch>
            <a:fillRect/>
          </a:stretch>
        </p:blipFill>
        <p:spPr>
          <a:xfrm>
            <a:off x="10249988" y="213291"/>
            <a:ext cx="1843879" cy="936573"/>
          </a:xfrm>
          <a:prstGeom prst="rect">
            <a:avLst/>
          </a:prstGeom>
        </p:spPr>
      </p:pic>
      <p:pic>
        <p:nvPicPr>
          <p:cNvPr id="5" name="Imagen 4" descr="http://4.bp.blogspot.com/_s2GhgwbggsE/SCHR602F9dI/AAAAAAAAAA8/72WThWmmceg/s400/1.JPG">
            <a:extLst>
              <a:ext uri="{FF2B5EF4-FFF2-40B4-BE49-F238E27FC236}">
                <a16:creationId xmlns:a16="http://schemas.microsoft.com/office/drawing/2014/main" id="{C809939A-B440-485F-9CAA-4A167556915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937671" y="2278380"/>
            <a:ext cx="5407025" cy="2301240"/>
          </a:xfrm>
          <a:prstGeom prst="rect">
            <a:avLst/>
          </a:prstGeom>
          <a:noFill/>
          <a:ln>
            <a:noFill/>
          </a:ln>
        </p:spPr>
      </p:pic>
      <p:sp>
        <p:nvSpPr>
          <p:cNvPr id="6" name="CuadroTexto 5">
            <a:extLst>
              <a:ext uri="{FF2B5EF4-FFF2-40B4-BE49-F238E27FC236}">
                <a16:creationId xmlns:a16="http://schemas.microsoft.com/office/drawing/2014/main" id="{01AE9F15-4BB9-48BA-9C2B-719B00DCB4CC}"/>
              </a:ext>
            </a:extLst>
          </p:cNvPr>
          <p:cNvSpPr txBox="1"/>
          <p:nvPr/>
        </p:nvSpPr>
        <p:spPr>
          <a:xfrm>
            <a:off x="1134320" y="1551008"/>
            <a:ext cx="9013728" cy="523220"/>
          </a:xfrm>
          <a:prstGeom prst="rect">
            <a:avLst/>
          </a:prstGeom>
          <a:noFill/>
        </p:spPr>
        <p:txBody>
          <a:bodyPr wrap="square" rtlCol="0">
            <a:spAutoFit/>
          </a:bodyPr>
          <a:lstStyle/>
          <a:p>
            <a:pPr algn="ctr"/>
            <a:r>
              <a:rPr lang="es-ES_tradnl" sz="2800" b="1" dirty="0">
                <a:latin typeface="Helvetica" panose="020B0604020202020204" pitchFamily="34" charset="0"/>
                <a:ea typeface="Century Gothic" charset="0"/>
                <a:cs typeface="Helvetica" panose="020B0604020202020204" pitchFamily="34" charset="0"/>
              </a:rPr>
              <a:t>MODELO DE HUFF</a:t>
            </a:r>
          </a:p>
        </p:txBody>
      </p:sp>
      <p:sp>
        <p:nvSpPr>
          <p:cNvPr id="7" name="CuadroTexto 6">
            <a:extLst>
              <a:ext uri="{FF2B5EF4-FFF2-40B4-BE49-F238E27FC236}">
                <a16:creationId xmlns:a16="http://schemas.microsoft.com/office/drawing/2014/main" id="{C30A23C3-B6AD-4A0F-BE4E-F380D3E45E5F}"/>
              </a:ext>
            </a:extLst>
          </p:cNvPr>
          <p:cNvSpPr txBox="1"/>
          <p:nvPr/>
        </p:nvSpPr>
        <p:spPr>
          <a:xfrm>
            <a:off x="1167795" y="5076159"/>
            <a:ext cx="9013728" cy="461665"/>
          </a:xfrm>
          <a:prstGeom prst="rect">
            <a:avLst/>
          </a:prstGeom>
          <a:noFill/>
        </p:spPr>
        <p:txBody>
          <a:bodyPr wrap="square" rtlCol="0">
            <a:spAutoFit/>
          </a:bodyPr>
          <a:lstStyle/>
          <a:p>
            <a:r>
              <a:rPr lang="es-ES" sz="2400" dirty="0">
                <a:latin typeface="Helvetica" panose="020B0604020202020204" pitchFamily="34" charset="0"/>
                <a:ea typeface="Century Gothic" charset="0"/>
                <a:cs typeface="Helvetica" panose="020B0604020202020204" pitchFamily="34" charset="0"/>
              </a:rPr>
              <a:t>Capacidad de Atracción Alta: &gt;0.6</a:t>
            </a:r>
          </a:p>
        </p:txBody>
      </p:sp>
    </p:spTree>
    <p:extLst>
      <p:ext uri="{BB962C8B-B14F-4D97-AF65-F5344CB8AC3E}">
        <p14:creationId xmlns:p14="http://schemas.microsoft.com/office/powerpoint/2010/main" val="3268296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249988" y="213291"/>
            <a:ext cx="1843879" cy="936573"/>
          </a:xfrm>
          <a:prstGeom prst="rect">
            <a:avLst/>
          </a:prstGeom>
        </p:spPr>
      </p:pic>
      <p:sp>
        <p:nvSpPr>
          <p:cNvPr id="5" name="CuadroTexto 4">
            <a:extLst>
              <a:ext uri="{FF2B5EF4-FFF2-40B4-BE49-F238E27FC236}">
                <a16:creationId xmlns:a16="http://schemas.microsoft.com/office/drawing/2014/main" id="{0B46B67B-EE1B-4049-BCC4-344B370BCA02}"/>
              </a:ext>
            </a:extLst>
          </p:cNvPr>
          <p:cNvSpPr txBox="1"/>
          <p:nvPr/>
        </p:nvSpPr>
        <p:spPr>
          <a:xfrm>
            <a:off x="1139124" y="1720840"/>
            <a:ext cx="9913751" cy="4154984"/>
          </a:xfrm>
          <a:prstGeom prst="rect">
            <a:avLst/>
          </a:prstGeom>
          <a:noFill/>
        </p:spPr>
        <p:txBody>
          <a:bodyPr wrap="square" rtlCol="0">
            <a:spAutoFit/>
          </a:bodyPr>
          <a:lstStyle/>
          <a:p>
            <a:pPr marL="342900" indent="-342900" algn="just">
              <a:buFont typeface="Arial" panose="020B0604020202020204" pitchFamily="34" charset="0"/>
              <a:buChar char="•"/>
            </a:pPr>
            <a:r>
              <a:rPr lang="es-ES" sz="2400" dirty="0">
                <a:latin typeface="Helvetica" panose="020B0604020202020204" pitchFamily="34" charset="0"/>
                <a:ea typeface="Century Gothic" charset="0"/>
                <a:cs typeface="Helvetica" panose="020B0604020202020204" pitchFamily="34" charset="0"/>
              </a:rPr>
              <a:t>Esta localización tuvo la atracción más alta porque en el municipio de Texcoco se destinan 18,934 hectáreas a la agricultura y 18,494 hectáreas a cultivos cíclicos. </a:t>
            </a:r>
          </a:p>
          <a:p>
            <a:pPr marL="342900" indent="-342900" algn="just">
              <a:buFont typeface="Arial" panose="020B0604020202020204" pitchFamily="34" charset="0"/>
              <a:buChar char="•"/>
            </a:pPr>
            <a:r>
              <a:rPr lang="es-ES" sz="2400" dirty="0">
                <a:latin typeface="Helvetica" panose="020B0604020202020204" pitchFamily="34" charset="0"/>
                <a:ea typeface="Century Gothic" charset="0"/>
                <a:cs typeface="Helvetica" panose="020B0604020202020204" pitchFamily="34" charset="0"/>
              </a:rPr>
              <a:t>Existen huertos familiares que producen aguacate, ciruela, manzana, tejocote y pera.</a:t>
            </a:r>
          </a:p>
          <a:p>
            <a:pPr marL="342900" indent="-342900" algn="just">
              <a:buFont typeface="Arial" panose="020B0604020202020204" pitchFamily="34" charset="0"/>
              <a:buChar char="•"/>
            </a:pPr>
            <a:r>
              <a:rPr lang="es-ES" sz="2400" dirty="0">
                <a:latin typeface="Helvetica" panose="020B0604020202020204" pitchFamily="34" charset="0"/>
                <a:ea typeface="Century Gothic" charset="0"/>
                <a:cs typeface="Helvetica" panose="020B0604020202020204" pitchFamily="34" charset="0"/>
              </a:rPr>
              <a:t>En este municipio tendremos muchos clientes ya que la mayoría de los agricultores son huertos familiares y privados.</a:t>
            </a:r>
          </a:p>
          <a:p>
            <a:pPr marL="342900" indent="-342900" algn="just">
              <a:buFont typeface="Arial" panose="020B0604020202020204" pitchFamily="34" charset="0"/>
              <a:buChar char="•"/>
            </a:pPr>
            <a:r>
              <a:rPr lang="es-ES" sz="2400" dirty="0">
                <a:latin typeface="Helvetica" panose="020B0604020202020204" pitchFamily="34" charset="0"/>
                <a:ea typeface="Century Gothic" charset="0"/>
                <a:cs typeface="Helvetica" panose="020B0604020202020204" pitchFamily="34" charset="0"/>
              </a:rPr>
              <a:t>Ya que todas las aguas que llegan a Texcoco provenientes de la CDMX son aguas negras, y por lo tanto están contaminadas en su mayoría por materia orgánica, generan diferentes tipos de plagas e insectos.</a:t>
            </a:r>
          </a:p>
        </p:txBody>
      </p:sp>
      <p:sp>
        <p:nvSpPr>
          <p:cNvPr id="6" name="CuadroTexto 5">
            <a:extLst>
              <a:ext uri="{FF2B5EF4-FFF2-40B4-BE49-F238E27FC236}">
                <a16:creationId xmlns:a16="http://schemas.microsoft.com/office/drawing/2014/main" id="{375C979C-7CCE-4549-B088-1E82C24E315E}"/>
              </a:ext>
            </a:extLst>
          </p:cNvPr>
          <p:cNvSpPr txBox="1"/>
          <p:nvPr/>
        </p:nvSpPr>
        <p:spPr>
          <a:xfrm>
            <a:off x="590308" y="293036"/>
            <a:ext cx="5084351" cy="523220"/>
          </a:xfrm>
          <a:prstGeom prst="rect">
            <a:avLst/>
          </a:prstGeom>
          <a:noFill/>
        </p:spPr>
        <p:txBody>
          <a:bodyPr wrap="square" rtlCol="0">
            <a:spAutoFit/>
          </a:bodyPr>
          <a:lstStyle/>
          <a:p>
            <a:r>
              <a:rPr lang="es-ES_tradnl" sz="2800" b="1" dirty="0">
                <a:latin typeface="Helvetica" panose="020B0604020202020204" pitchFamily="34" charset="0"/>
                <a:ea typeface="Century Gothic" charset="0"/>
                <a:cs typeface="Helvetica" panose="020B0604020202020204" pitchFamily="34" charset="0"/>
              </a:rPr>
              <a:t>JUSTIFICACIÓN</a:t>
            </a:r>
          </a:p>
        </p:txBody>
      </p:sp>
    </p:spTree>
    <p:extLst>
      <p:ext uri="{BB962C8B-B14F-4D97-AF65-F5344CB8AC3E}">
        <p14:creationId xmlns:p14="http://schemas.microsoft.com/office/powerpoint/2010/main" val="2744895909"/>
      </p:ext>
    </p:extLst>
  </p:cSld>
  <p:clrMapOvr>
    <a:masterClrMapping/>
  </p:clrMapOvr>
</p:sld>
</file>

<file path=ppt/theme/theme1.xml><?xml version="1.0" encoding="utf-8"?>
<a:theme xmlns:a="http://schemas.openxmlformats.org/drawingml/2006/main" name="Office Theme">
  <a:themeElements>
    <a:clrScheme name="Verde azulado">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Tema de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11939</TotalTime>
  <Words>906</Words>
  <Application>Microsoft Office PowerPoint</Application>
  <PresentationFormat>Panorámica</PresentationFormat>
  <Paragraphs>81</Paragraphs>
  <Slides>23</Slides>
  <Notes>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23</vt:i4>
      </vt:variant>
    </vt:vector>
  </HeadingPairs>
  <TitlesOfParts>
    <vt:vector size="31" baseType="lpstr">
      <vt:lpstr>Arial</vt:lpstr>
      <vt:lpstr>Calibri</vt:lpstr>
      <vt:lpstr>Calibri Light</vt:lpstr>
      <vt:lpstr>Century Gothic</vt:lpstr>
      <vt:lpstr>Helvetica</vt:lpstr>
      <vt:lpstr>Times New Roman</vt:lpstr>
      <vt:lpstr>Wingdings</vt:lpstr>
      <vt:lpstr>Office Theme</vt:lpstr>
      <vt:lpstr>Instituto Politécnico Nacional   “El Fumigón”  Administración de Proyectos  Ajitzi Ricardo Quintana Ruíz  Marcos Oswaldo Vázquez Moreno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Saul Lopez Avila</dc:creator>
  <cp:lastModifiedBy>Marcos Vazquez</cp:lastModifiedBy>
  <cp:revision>721</cp:revision>
  <dcterms:created xsi:type="dcterms:W3CDTF">2016-01-25T17:45:44Z</dcterms:created>
  <dcterms:modified xsi:type="dcterms:W3CDTF">2018-10-23T15:47:05Z</dcterms:modified>
</cp:coreProperties>
</file>